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0"/>
  </p:notesMasterIdLst>
  <p:sldIdLst>
    <p:sldId id="256" r:id="rId2"/>
    <p:sldId id="332" r:id="rId3"/>
    <p:sldId id="333" r:id="rId4"/>
    <p:sldId id="334" r:id="rId5"/>
    <p:sldId id="257" r:id="rId6"/>
    <p:sldId id="258" r:id="rId7"/>
    <p:sldId id="259" r:id="rId8"/>
    <p:sldId id="260" r:id="rId9"/>
    <p:sldId id="261" r:id="rId10"/>
    <p:sldId id="338" r:id="rId11"/>
    <p:sldId id="339" r:id="rId12"/>
    <p:sldId id="375" r:id="rId13"/>
    <p:sldId id="344" r:id="rId14"/>
    <p:sldId id="345" r:id="rId15"/>
    <p:sldId id="346" r:id="rId16"/>
    <p:sldId id="347" r:id="rId17"/>
    <p:sldId id="335" r:id="rId18"/>
    <p:sldId id="336" r:id="rId19"/>
    <p:sldId id="337" r:id="rId20"/>
    <p:sldId id="263" r:id="rId21"/>
    <p:sldId id="264" r:id="rId22"/>
    <p:sldId id="265" r:id="rId23"/>
    <p:sldId id="266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  <p:sldId id="290" r:id="rId47"/>
    <p:sldId id="291" r:id="rId48"/>
    <p:sldId id="292" r:id="rId49"/>
    <p:sldId id="293" r:id="rId50"/>
    <p:sldId id="294" r:id="rId51"/>
    <p:sldId id="295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49" r:id="rId60"/>
    <p:sldId id="350" r:id="rId61"/>
    <p:sldId id="351" r:id="rId62"/>
    <p:sldId id="352" r:id="rId63"/>
    <p:sldId id="353" r:id="rId64"/>
    <p:sldId id="354" r:id="rId65"/>
    <p:sldId id="355" r:id="rId66"/>
    <p:sldId id="356" r:id="rId67"/>
    <p:sldId id="357" r:id="rId68"/>
    <p:sldId id="358" r:id="rId69"/>
    <p:sldId id="359" r:id="rId70"/>
    <p:sldId id="360" r:id="rId71"/>
    <p:sldId id="361" r:id="rId72"/>
    <p:sldId id="362" r:id="rId73"/>
    <p:sldId id="363" r:id="rId74"/>
    <p:sldId id="364" r:id="rId75"/>
    <p:sldId id="365" r:id="rId76"/>
    <p:sldId id="366" r:id="rId77"/>
    <p:sldId id="367" r:id="rId78"/>
    <p:sldId id="368" r:id="rId79"/>
    <p:sldId id="369" r:id="rId80"/>
    <p:sldId id="370" r:id="rId81"/>
    <p:sldId id="371" r:id="rId82"/>
    <p:sldId id="372" r:id="rId83"/>
    <p:sldId id="304" r:id="rId84"/>
    <p:sldId id="305" r:id="rId85"/>
    <p:sldId id="306" r:id="rId86"/>
    <p:sldId id="307" r:id="rId87"/>
    <p:sldId id="308" r:id="rId88"/>
    <p:sldId id="309" r:id="rId89"/>
    <p:sldId id="310" r:id="rId90"/>
    <p:sldId id="311" r:id="rId91"/>
    <p:sldId id="312" r:id="rId92"/>
    <p:sldId id="313" r:id="rId93"/>
    <p:sldId id="314" r:id="rId94"/>
    <p:sldId id="315" r:id="rId95"/>
    <p:sldId id="316" r:id="rId96"/>
    <p:sldId id="317" r:id="rId97"/>
    <p:sldId id="318" r:id="rId98"/>
    <p:sldId id="319" r:id="rId99"/>
    <p:sldId id="320" r:id="rId100"/>
    <p:sldId id="321" r:id="rId101"/>
    <p:sldId id="322" r:id="rId102"/>
    <p:sldId id="323" r:id="rId103"/>
    <p:sldId id="324" r:id="rId104"/>
    <p:sldId id="325" r:id="rId105"/>
    <p:sldId id="326" r:id="rId106"/>
    <p:sldId id="327" r:id="rId107"/>
    <p:sldId id="373" r:id="rId108"/>
    <p:sldId id="374" r:id="rId10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66CCFF"/>
    <a:srgbClr val="336699"/>
    <a:srgbClr val="3366CC"/>
    <a:srgbClr val="3B627F"/>
    <a:srgbClr val="BCD1E0"/>
    <a:srgbClr val="87AD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67" autoAdjust="0"/>
    <p:restoredTop sz="90940" autoAdjust="0"/>
  </p:normalViewPr>
  <p:slideViewPr>
    <p:cSldViewPr>
      <p:cViewPr varScale="1">
        <p:scale>
          <a:sx n="102" d="100"/>
          <a:sy n="102" d="100"/>
        </p:scale>
        <p:origin x="-238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spcBef>
                <a:spcPct val="50000"/>
              </a:spcBef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ct val="50000"/>
              </a:spcBef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BCEEBC2D-4B89-483C-86B1-914355727372}" type="datetimeFigureOut">
              <a:rPr lang="es-ES"/>
              <a:pPr>
                <a:defRPr/>
              </a:pPr>
              <a:t>28/10/2012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spcBef>
                <a:spcPct val="50000"/>
              </a:spcBef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spcBef>
                <a:spcPct val="50000"/>
              </a:spcBef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B6A441C-CE3B-4536-AC14-9D86EFE001A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62093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s-ES_tradnl" smtClean="0"/>
              <a:t>Las actitudes por la tanto se aprenden.</a:t>
            </a:r>
          </a:p>
          <a:p>
            <a:pPr>
              <a:buFontTx/>
              <a:buChar char="•"/>
            </a:pPr>
            <a:r>
              <a:rPr lang="es-ES_tradnl" smtClean="0"/>
              <a:t>“Manera de hacer”.</a:t>
            </a:r>
          </a:p>
          <a:p>
            <a:pPr>
              <a:buFontTx/>
              <a:buChar char="•"/>
            </a:pPr>
            <a:r>
              <a:rPr lang="es-ES_tradnl" smtClean="0"/>
              <a:t>Importancia de lo que hacemos (lo trasmitimos).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/>
              <a:t>Naturalidad, ser quien se es y como se es.</a:t>
            </a:r>
          </a:p>
          <a:p>
            <a:r>
              <a:rPr lang="es-ES_tradnl" smtClean="0"/>
              <a:t>No fingir,  no mentir.</a:t>
            </a:r>
          </a:p>
          <a:p>
            <a:r>
              <a:rPr lang="es-ES_tradnl" smtClean="0"/>
              <a:t>Saber manejar nuestras emociones.</a:t>
            </a:r>
          </a:p>
          <a:p>
            <a:r>
              <a:rPr lang="es-ES_tradnl" smtClean="0"/>
              <a:t>Los sentimientos son inevitables.</a:t>
            </a:r>
          </a:p>
          <a:p>
            <a:r>
              <a:rPr lang="es-ES_tradnl" smtClean="0"/>
              <a:t>Importancia del autoconocimiento. Saber, como podemos reaccionar ante una situación determinada, saber que nos gusta, que nos disgusta. </a:t>
            </a:r>
          </a:p>
          <a:p>
            <a:endParaRPr lang="es-ES_trad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/>
              <a:t>Siempre será mas importante lo que nos diga el paciente que aquello que nosotros podamos decir.</a:t>
            </a:r>
          </a:p>
          <a:p>
            <a:r>
              <a:rPr lang="es-ES_tradnl" smtClean="0"/>
              <a:t>La palabra en ocasiones es el vehículo de la ansiedad. Es el elemento liberador dela ansiedad. </a:t>
            </a:r>
          </a:p>
          <a:p>
            <a:r>
              <a:rPr lang="es-ES_tradnl" smtClean="0"/>
              <a:t>Son tan importantes los silencios como las intervenciones.</a:t>
            </a:r>
          </a:p>
          <a:p>
            <a:r>
              <a:rPr lang="es-ES_tradnl" smtClean="0"/>
              <a:t>A veces son mas importantes los silencios. 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/>
              <a:t>Traducción, “saber estar” en todo momento.</a:t>
            </a:r>
          </a:p>
          <a:p>
            <a:r>
              <a:rPr lang="es-ES_tradnl" smtClean="0"/>
              <a:t>Sensación de control de la situación.</a:t>
            </a:r>
          </a:p>
          <a:p>
            <a:r>
              <a:rPr lang="es-ES_tradnl" smtClean="0"/>
              <a:t>Diferentes pacientes, diferente trato (Disminuidos / Psicóticos).</a:t>
            </a:r>
          </a:p>
          <a:p>
            <a:r>
              <a:rPr lang="es-ES_tradnl" smtClean="0"/>
              <a:t>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/>
              <a:t>Aprovechar las diferentes situaciones en las que hacemos atenciones para ello.</a:t>
            </a:r>
          </a:p>
          <a:p>
            <a:r>
              <a:rPr lang="es-ES_tradnl" smtClean="0"/>
              <a:t>Día y lugar.</a:t>
            </a:r>
          </a:p>
          <a:p>
            <a:r>
              <a:rPr lang="es-ES_tradnl" smtClean="0"/>
              <a:t>“Pues yo diría que”, “a mime parece que”, “en ocasiones las cosas no son como uno cree”.</a:t>
            </a:r>
          </a:p>
          <a:p>
            <a:endParaRPr lang="es-ES_tradnl" smtClean="0"/>
          </a:p>
          <a:p>
            <a:endParaRPr lang="es-ES_trad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/>
              <a:t>Juego de palabras: Respeto a lo que nos dicen. </a:t>
            </a:r>
          </a:p>
          <a:p>
            <a:r>
              <a:rPr lang="es-ES_tradnl" smtClean="0"/>
              <a:t>	       Pero sinceridad ante la distorsión de la realidad (no</a:t>
            </a:r>
          </a:p>
          <a:p>
            <a:r>
              <a:rPr lang="es-ES_tradnl" smtClean="0"/>
              <a:t>	        aceptar).	</a:t>
            </a:r>
          </a:p>
          <a:p>
            <a:r>
              <a:rPr lang="es-ES_tradnl" smtClean="0"/>
              <a:t>No dar la razón, pero aceptar que aquella persona tiene una visión diferente del mundo.</a:t>
            </a:r>
          </a:p>
          <a:p>
            <a:r>
              <a:rPr lang="es-ES_tradnl" smtClean="0"/>
              <a:t> </a:t>
            </a:r>
          </a:p>
          <a:p>
            <a:endParaRPr lang="es-ES_trad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/>
              <a:t>Función enfermería. Seguridad. Utillaje: </a:t>
            </a:r>
          </a:p>
          <a:p>
            <a:r>
              <a:rPr lang="es-ES_tradnl" smtClean="0"/>
              <a:t>Cristales.</a:t>
            </a:r>
          </a:p>
          <a:p>
            <a:r>
              <a:rPr lang="es-ES_tradnl" smtClean="0"/>
              <a:t>Cubiertos.</a:t>
            </a:r>
          </a:p>
          <a:p>
            <a:r>
              <a:rPr lang="es-ES_tradnl" smtClean="0"/>
              <a:t>Somieres.</a:t>
            </a:r>
          </a:p>
          <a:p>
            <a:r>
              <a:rPr lang="es-ES_tradnl" smtClean="0"/>
              <a:t>Azulejos.</a:t>
            </a:r>
          </a:p>
          <a:p>
            <a:r>
              <a:rPr lang="es-ES_tradnl" smtClean="0"/>
              <a:t>Tijeras.</a:t>
            </a:r>
          </a:p>
          <a:p>
            <a:r>
              <a:rPr lang="es-ES_tradnl" smtClean="0"/>
              <a:t> 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_tradnl" b="1" u="sng" smtClean="0"/>
              <a:t>*Demostrar interés: </a:t>
            </a:r>
            <a:r>
              <a:rPr lang="es-ES_tradnl" smtClean="0"/>
              <a:t>Aquello que el dice, será siempre lo mas importante.</a:t>
            </a:r>
          </a:p>
          <a:p>
            <a:r>
              <a:rPr lang="es-ES_tradnl" b="1" u="sng" smtClean="0"/>
              <a:t>*No engañarlo: </a:t>
            </a:r>
            <a:r>
              <a:rPr lang="es-ES_tradnl" smtClean="0"/>
              <a:t>Es más difícil, pero ofrece mas confianza (a la larga).</a:t>
            </a:r>
          </a:p>
          <a:p>
            <a:r>
              <a:rPr lang="es-ES_tradnl" b="1" u="sng" smtClean="0"/>
              <a:t>*Cuidar la confidencialidad: </a:t>
            </a:r>
            <a:r>
              <a:rPr lang="es-ES_tradnl" smtClean="0"/>
              <a:t>Aquello que nosotros consideramos banal y los pacientes nos confían, puede ser muy importante para ellos.</a:t>
            </a:r>
          </a:p>
          <a:p>
            <a:r>
              <a:rPr lang="es-ES_tradnl" smtClean="0"/>
              <a:t>Somos “custodios de material sensible”.</a:t>
            </a:r>
          </a:p>
          <a:p>
            <a:endParaRPr lang="es-ES_tradnl" smtClean="0"/>
          </a:p>
          <a:p>
            <a:r>
              <a:rPr lang="es-ES_tradnl" smtClean="0"/>
              <a:t>La confianza es algo que se gana en el día a día. No se gana en un momento cuando existen problemas. 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/>
              <a:t>Todos  “decimos” cosas con nuestra manera de estar:</a:t>
            </a:r>
          </a:p>
          <a:p>
            <a:r>
              <a:rPr lang="es-ES_tradnl" smtClean="0"/>
              <a:t>Sentados.</a:t>
            </a:r>
          </a:p>
          <a:p>
            <a:r>
              <a:rPr lang="es-ES_tradnl" smtClean="0"/>
              <a:t>Piernas cruzadas.</a:t>
            </a:r>
          </a:p>
          <a:p>
            <a:r>
              <a:rPr lang="es-ES_tradnl" smtClean="0"/>
              <a:t>Manos abiertas cerradas.</a:t>
            </a:r>
          </a:p>
          <a:p>
            <a:r>
              <a:rPr lang="es-ES_tradnl" smtClean="0"/>
              <a:t>Si / No, cabeza. (Ejplo,.político.) </a:t>
            </a:r>
          </a:p>
          <a:p>
            <a:r>
              <a:rPr lang="es-ES_tradnl" smtClean="0"/>
              <a:t>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/>
              <a:t>Valorar casos. Ejplo ucias/moto.</a:t>
            </a:r>
          </a:p>
          <a:p>
            <a:r>
              <a:rPr lang="es-ES_tradnl" smtClean="0"/>
              <a:t>Mirada % altísimo dela información (no unicamente).</a:t>
            </a:r>
          </a:p>
          <a:p>
            <a:r>
              <a:rPr lang="es-ES_tradnl" smtClean="0"/>
              <a:t>En ocasiones, mejor evitar la mirada directa, algunos pacientes lo pueden entender como un reto.</a:t>
            </a:r>
          </a:p>
          <a:p>
            <a:r>
              <a:rPr lang="es-ES_tradnl" smtClean="0"/>
              <a:t> </a:t>
            </a:r>
            <a:r>
              <a:rPr lang="es-ES_tradnl" b="1" smtClean="0"/>
              <a:t>Para recibir información</a:t>
            </a:r>
            <a:r>
              <a:rPr lang="es-ES_tradnl" smtClean="0"/>
              <a:t>: a través del gesto de tocar, la enfermera puede reconocer la necesidad de atención, de ternura, de sexualidad, de autonomia...</a:t>
            </a:r>
          </a:p>
          <a:p>
            <a:r>
              <a:rPr lang="es-ES_tradnl" b="1" smtClean="0"/>
              <a:t>Para transmitir información: </a:t>
            </a:r>
            <a:endParaRPr lang="es-ES_tradnl" smtClean="0"/>
          </a:p>
          <a:p>
            <a:r>
              <a:rPr lang="es-ES_tradnl" smtClean="0"/>
              <a:t>Suplir o reforzar el contenido del comunicado verbal.</a:t>
            </a:r>
          </a:p>
          <a:p>
            <a:r>
              <a:rPr lang="es-ES_tradnl" smtClean="0"/>
              <a:t>El tacto ayudará en el momento de consolar, manifestar ternura, llamar la atención. </a:t>
            </a:r>
          </a:p>
          <a:p>
            <a:r>
              <a:rPr lang="es-ES_tradnl" smtClean="0"/>
              <a:t>Aspecto terapéutico del tacto. Algunos piensan que el tacto utilizado con intención de ayudar, tiene efectos terapéuticos seguros.</a:t>
            </a:r>
          </a:p>
          <a:p>
            <a:endParaRPr lang="es-ES_tradnl" smtClean="0"/>
          </a:p>
          <a:p>
            <a:r>
              <a:rPr lang="es-ES_tradnl" smtClean="0"/>
              <a:t>El tacto está influido por dimensiones culturales (EEUU Europa) y sociales (hombres-mujeres)</a:t>
            </a:r>
          </a:p>
          <a:p>
            <a:r>
              <a:rPr lang="es-ES_tradnl" smtClean="0"/>
              <a:t>Innegable que el tacto tiene un gran poder y raramente crea indiferencia.</a:t>
            </a:r>
          </a:p>
          <a:p>
            <a:r>
              <a:rPr lang="es-ES_tradnl" b="1" smtClean="0"/>
              <a:t>Si gran ansiedad o estados emotivos extremos, importante no tocar al cliente.</a:t>
            </a:r>
            <a:endParaRPr lang="es-ES_tradnl" smtClean="0"/>
          </a:p>
          <a:p>
            <a:r>
              <a:rPr lang="es-ES_tradnl" smtClean="0"/>
              <a:t>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r>
              <a:rPr lang="es-ES_tradnl" b="1" smtClean="0"/>
              <a:t>*Es la técnica de comunicación menos utilizada pertinentemente.</a:t>
            </a:r>
          </a:p>
          <a:p>
            <a:pPr marL="228600" indent="-228600"/>
            <a:endParaRPr lang="es-ES_tradnl" b="1" smtClean="0"/>
          </a:p>
          <a:p>
            <a:pPr marL="228600" indent="-228600"/>
            <a:r>
              <a:rPr lang="es-ES_tradnl" b="1" smtClean="0"/>
              <a:t>*No es un gran vacío. </a:t>
            </a:r>
            <a:r>
              <a:rPr lang="es-ES_tradnl" smtClean="0"/>
              <a:t>Nuestra responsabilidad, no es evitarlo, ni satisfacer al interlocutor ocupándolo.</a:t>
            </a:r>
          </a:p>
          <a:p>
            <a:pPr marL="228600" indent="-228600"/>
            <a:r>
              <a:rPr lang="es-ES_tradnl" smtClean="0"/>
              <a:t>El silencio ha de estar formado por interés, atención y autopresencia.</a:t>
            </a:r>
          </a:p>
          <a:p>
            <a:pPr marL="228600" indent="-228600"/>
            <a:endParaRPr lang="es-ES_tradnl" smtClean="0"/>
          </a:p>
          <a:p>
            <a:pPr marL="228600" indent="-228600"/>
            <a:r>
              <a:rPr lang="es-ES_tradnl" smtClean="0"/>
              <a:t>Está formado por:</a:t>
            </a:r>
          </a:p>
          <a:p>
            <a:pPr marL="228600" indent="-228600">
              <a:buFontTx/>
              <a:buAutoNum type="arabicPeriod"/>
            </a:pPr>
            <a:r>
              <a:rPr lang="es-ES_tradnl" smtClean="0"/>
              <a:t> interés y atención de aquello que nos comunica el paciente.</a:t>
            </a:r>
          </a:p>
          <a:p>
            <a:pPr marL="228600" indent="-228600">
              <a:buFontTx/>
              <a:buAutoNum type="arabicPeriod"/>
            </a:pPr>
            <a:r>
              <a:rPr lang="es-ES_tradnl" smtClean="0"/>
              <a:t>Por autopresencia</a:t>
            </a:r>
          </a:p>
          <a:p>
            <a:pPr marL="228600" indent="-228600">
              <a:buFontTx/>
              <a:buAutoNum type="arabicPeriod"/>
            </a:pPr>
            <a:r>
              <a:rPr lang="es-ES_tradnl" smtClean="0"/>
              <a:t>Por disponibilidad de todo aquello que la enfermera percibe, piensa, y siente como ayuda en el momento que el cliente se expresa.</a:t>
            </a:r>
          </a:p>
          <a:p>
            <a:pPr marL="228600" indent="-228600">
              <a:buFontTx/>
              <a:buAutoNum type="arabicPeriod"/>
            </a:pPr>
            <a:endParaRPr lang="es-ES_tradnl" smtClean="0"/>
          </a:p>
          <a:p>
            <a:pPr marL="228600" indent="-228600"/>
            <a:r>
              <a:rPr lang="es-ES_tradnl" smtClean="0"/>
              <a:t>La comunicación es un proceso continuado que unicamente cesará cuando las personas se separen.</a:t>
            </a:r>
          </a:p>
          <a:p>
            <a:pPr marL="228600" indent="-228600"/>
            <a:endParaRPr lang="es-ES_tradnl" smtClean="0"/>
          </a:p>
          <a:p>
            <a:pPr marL="228600" indent="-228600"/>
            <a:r>
              <a:rPr lang="es-ES_tradnl" smtClean="0"/>
              <a:t>¿cómo comportarse ante el silencio? De forma general, podemos afirmar que el silencio tiene un significado y el conocimiento de esta significación nos lo clarifica la forma de vivirlo.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a-E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_tradnl" b="1" smtClean="0"/>
              <a:t>Ejercicios:</a:t>
            </a:r>
          </a:p>
          <a:p>
            <a:pPr>
              <a:spcBef>
                <a:spcPct val="0"/>
              </a:spcBef>
            </a:pPr>
            <a:endParaRPr lang="es-ES_tradnl" b="1" smtClean="0"/>
          </a:p>
          <a:p>
            <a:pPr>
              <a:spcBef>
                <a:spcPct val="0"/>
              </a:spcBef>
            </a:pPr>
            <a:r>
              <a:rPr lang="es-ES_tradnl" b="1" smtClean="0"/>
              <a:t>1.-En parejas, con los ojos cerrados tocar las manos y brazos del otro durante 3 minutos. </a:t>
            </a:r>
          </a:p>
          <a:p>
            <a:pPr>
              <a:spcBef>
                <a:spcPct val="0"/>
              </a:spcBef>
            </a:pPr>
            <a:endParaRPr lang="es-ES_tradnl" b="1" smtClean="0"/>
          </a:p>
          <a:p>
            <a:pPr>
              <a:spcBef>
                <a:spcPct val="0"/>
              </a:spcBef>
            </a:pPr>
            <a:r>
              <a:rPr lang="es-ES_tradnl" b="1" i="1" smtClean="0"/>
              <a:t>Anotar  las  conclusiones que ayais obtenido de la experiencia.</a:t>
            </a:r>
          </a:p>
          <a:p>
            <a:pPr>
              <a:spcBef>
                <a:spcPct val="0"/>
              </a:spcBef>
            </a:pPr>
            <a:endParaRPr lang="es-ES_tradnl" b="1" i="1" smtClean="0"/>
          </a:p>
          <a:p>
            <a:pPr>
              <a:spcBef>
                <a:spcPct val="0"/>
              </a:spcBef>
            </a:pPr>
            <a:r>
              <a:rPr lang="es-ES_tradnl" b="1" smtClean="0"/>
              <a:t>2.-En parejas observar detenidamente a vuestro compañera ( no ha de ser alguien a quien conozcamos) intentando obtener información de ella/el que hasta ahora no sabíais.</a:t>
            </a:r>
          </a:p>
          <a:p>
            <a:pPr>
              <a:spcBef>
                <a:spcPct val="0"/>
              </a:spcBef>
            </a:pPr>
            <a:endParaRPr lang="es-ES_tradnl" b="1" smtClean="0"/>
          </a:p>
          <a:p>
            <a:pPr>
              <a:spcBef>
                <a:spcPct val="0"/>
              </a:spcBef>
            </a:pPr>
            <a:r>
              <a:rPr lang="es-ES_tradnl" b="1" i="1" smtClean="0"/>
              <a:t>Anotar  las  conclusiones que ayais obtenido de la experiencia.</a:t>
            </a:r>
            <a:r>
              <a:rPr lang="es-ES_tradnl" b="1" smtClean="0"/>
              <a:t> </a:t>
            </a:r>
          </a:p>
          <a:p>
            <a:endParaRPr lang="es-E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/>
              <a:t>A lo largo de la entrevista la enfermera ha de mantener contacto constante con el cliente.</a:t>
            </a:r>
          </a:p>
          <a:p>
            <a:r>
              <a:rPr lang="es-ES_tradnl" smtClean="0"/>
              <a:t>Una de estas maneas de mantener el contacto s el mirarle. En ocasiones se precisa de estímulos mas intensos para continuar, sin tener que llegar a ser interrumpidos; necesitan por ejemplo: </a:t>
            </a:r>
          </a:p>
          <a:p>
            <a:pPr>
              <a:buFontTx/>
              <a:buChar char="•"/>
            </a:pPr>
            <a:r>
              <a:rPr lang="es-ES_tradnl" smtClean="0"/>
              <a:t>ser estimulados para continuar la conversación, </a:t>
            </a:r>
          </a:p>
          <a:p>
            <a:pPr>
              <a:buFontTx/>
              <a:buChar char="•"/>
            </a:pPr>
            <a:r>
              <a:rPr lang="es-ES_tradnl" smtClean="0"/>
              <a:t>ser informados de que les estamos escuchando, </a:t>
            </a:r>
          </a:p>
          <a:p>
            <a:pPr>
              <a:buFontTx/>
              <a:buChar char="•"/>
            </a:pPr>
            <a:r>
              <a:rPr lang="es-ES_tradnl" smtClean="0"/>
              <a:t>saber que están siendo comprendidos.</a:t>
            </a:r>
          </a:p>
          <a:p>
            <a:endParaRPr lang="es-ES_tradnl" smtClean="0"/>
          </a:p>
          <a:p>
            <a:r>
              <a:rPr lang="es-ES_tradnl" smtClean="0"/>
              <a:t>Uno de estos estímulos puede ser </a:t>
            </a:r>
            <a:r>
              <a:rPr lang="es-ES_tradnl" b="1" smtClean="0"/>
              <a:t>el silencio</a:t>
            </a:r>
            <a:r>
              <a:rPr lang="es-ES_tradnl" smtClean="0"/>
              <a:t>. </a:t>
            </a:r>
          </a:p>
          <a:p>
            <a:r>
              <a:rPr lang="es-ES_tradnl" b="1" smtClean="0"/>
              <a:t>Manifestaciones no verbales</a:t>
            </a:r>
            <a:r>
              <a:rPr lang="es-ES_tradnl" smtClean="0"/>
              <a:t>: señales con la cabeza, con la mano, gestos con las cejas</a:t>
            </a:r>
          </a:p>
          <a:p>
            <a:r>
              <a:rPr lang="es-ES_tradnl" b="1" smtClean="0"/>
              <a:t>Manifestaciones verbales: </a:t>
            </a:r>
            <a:r>
              <a:rPr lang="es-ES_tradnl" smtClean="0"/>
              <a:t>monosílabos, hum-hum, si, ...</a:t>
            </a:r>
          </a:p>
          <a:p>
            <a:endParaRPr lang="es-ES_tradnl" smtClean="0"/>
          </a:p>
          <a:p>
            <a:r>
              <a:rPr lang="es-ES_tradnl" smtClean="0"/>
              <a:t>Formas personales. Se trataría de reconocerlos para poder utilizarlos bien.  </a:t>
            </a:r>
            <a:endParaRPr lang="es-ES" b="1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/>
              <a:t>Jocs espais, espacio burbuja.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4344988"/>
            <a:ext cx="6248400" cy="4494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/>
              <a:t>Que te escuchen es un lujo.</a:t>
            </a:r>
          </a:p>
          <a:p>
            <a:r>
              <a:rPr lang="es-ES_tradnl" smtClean="0"/>
              <a:t>No es fácil escuchar, no estamos acostumbrados.</a:t>
            </a:r>
          </a:p>
          <a:p>
            <a:r>
              <a:rPr lang="es-ES_tradnl" smtClean="0"/>
              <a:t>Emisor  ----(mensaje) ----- Receptor</a:t>
            </a:r>
          </a:p>
          <a:p>
            <a:r>
              <a:rPr lang="es-ES_tradnl" smtClean="0"/>
              <a:t>Los mensajes siempre tienen dos tipos de información: </a:t>
            </a:r>
            <a:r>
              <a:rPr lang="es-ES_tradnl" b="1" smtClean="0"/>
              <a:t>La conceptual y la afectiva.  </a:t>
            </a:r>
            <a:r>
              <a:rPr lang="es-ES_tradnl" smtClean="0"/>
              <a:t>“Seré operado mañana”: </a:t>
            </a:r>
            <a:r>
              <a:rPr lang="es-ES_tradnl" i="1" smtClean="0"/>
              <a:t>“Si ya lo se lo he visto en su historia”. “Está usted preocupado porque le operan mañana”.</a:t>
            </a:r>
          </a:p>
          <a:p>
            <a:r>
              <a:rPr lang="es-ES_tradnl" b="1" smtClean="0"/>
              <a:t>*Colocarse en condiciones físicas adecuadas que permitan entender lo que se dice. </a:t>
            </a:r>
            <a:r>
              <a:rPr lang="es-ES_tradnl" smtClean="0"/>
              <a:t>Las condiciones no siempre son favorables a la escucha. El ruido, la posición física respecto al cliente, pueden impedir una buena escucha.</a:t>
            </a:r>
          </a:p>
          <a:p>
            <a:r>
              <a:rPr lang="es-ES_tradnl" b="1" smtClean="0"/>
              <a:t>*Estar atento ala comunicación no verbal que matizan el mensaje verbal comunicado. </a:t>
            </a:r>
            <a:r>
              <a:rPr lang="es-ES_tradnl" smtClean="0"/>
              <a:t>El tono de la voz, el ritmo, las pausas, la respiración, la mirada... Son detalles que forman parte del mensaje.</a:t>
            </a:r>
          </a:p>
          <a:p>
            <a:r>
              <a:rPr lang="es-ES_tradnl" b="1" smtClean="0"/>
              <a:t>*Colocarse en las disposiciones afectivas e intelectuales que faciliten entender lo que se dice.</a:t>
            </a:r>
            <a:r>
              <a:rPr lang="es-ES_tradnl" smtClean="0"/>
              <a:t> “Mostrar interés por lo que dice el cliente”. </a:t>
            </a:r>
          </a:p>
          <a:p>
            <a:r>
              <a:rPr lang="es-ES_tradnl" smtClean="0"/>
              <a:t>Existe una tendencia natural  a escuchar mas a las personas que comparten los mismos intereses.</a:t>
            </a:r>
          </a:p>
          <a:p>
            <a:r>
              <a:rPr lang="es-ES_tradnl" b="1" smtClean="0"/>
              <a:t>*Evitar ser selectivos en la escucha, acercándonos solamente a lo que nos interesa. </a:t>
            </a:r>
            <a:r>
              <a:rPr lang="es-ES_tradnl" smtClean="0"/>
              <a:t>Los intereses del emisor y del receptor han de coincidir, a pesar de que nuestro objetivo sea uno concreto si el cliente fija su discurso en algo colateral....</a:t>
            </a:r>
          </a:p>
          <a:p>
            <a:r>
              <a:rPr lang="es-ES_tradnl" b="1" smtClean="0"/>
              <a:t>Darse el tiempo necesario para entender aquello que se ha dicho, antes de prepararse mentalmente a hablar.</a:t>
            </a:r>
            <a:r>
              <a:rPr lang="es-ES_tradnl" smtClean="0"/>
              <a:t> No consiste en intercambiar puntos de vista, ni en conversar. Si es así al finalizar ambos tendrán la impresión de no haber sido escuchados.</a:t>
            </a:r>
          </a:p>
          <a:p>
            <a:endParaRPr lang="es-ES_tradnl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4988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/>
              <a:t>Por ultimo volver a recordar. </a:t>
            </a:r>
          </a:p>
          <a:p>
            <a:r>
              <a:rPr lang="es-ES_tradnl" smtClean="0"/>
              <a:t>Mas difícil permanecer callado.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21FC6FF-C268-488D-823E-EB8D0EB896C8}" type="slidenum">
              <a:rPr lang="es-ES" smtClean="0"/>
              <a:pPr eaLnBrk="1" hangingPunct="1"/>
              <a:t>103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5"/>
          <p:cNvSpPr>
            <a:spLocks noChangeArrowheads="1"/>
          </p:cNvSpPr>
          <p:nvPr userDrawn="1"/>
        </p:nvSpPr>
        <p:spPr bwMode="auto">
          <a:xfrm>
            <a:off x="0" y="2743200"/>
            <a:ext cx="9144000" cy="1905000"/>
          </a:xfrm>
          <a:prstGeom prst="rect">
            <a:avLst/>
          </a:prstGeom>
          <a:solidFill>
            <a:schemeClr val="bg2">
              <a:alpha val="5686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>
              <a:spcBef>
                <a:spcPct val="50000"/>
              </a:spcBef>
            </a:pPr>
            <a:endParaRPr lang="es-ES" sz="2400"/>
          </a:p>
        </p:txBody>
      </p:sp>
      <p:sp>
        <p:nvSpPr>
          <p:cNvPr id="5" name="Rectangle 46"/>
          <p:cNvSpPr>
            <a:spLocks noChangeArrowheads="1"/>
          </p:cNvSpPr>
          <p:nvPr userDrawn="1"/>
        </p:nvSpPr>
        <p:spPr bwMode="auto">
          <a:xfrm>
            <a:off x="0" y="1219200"/>
            <a:ext cx="3200400" cy="5638800"/>
          </a:xfrm>
          <a:prstGeom prst="rect">
            <a:avLst/>
          </a:prstGeom>
          <a:solidFill>
            <a:srgbClr val="CD09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sz="2400"/>
          </a:p>
        </p:txBody>
      </p:sp>
      <p:sp>
        <p:nvSpPr>
          <p:cNvPr id="6" name="Rectangle 47"/>
          <p:cNvSpPr>
            <a:spLocks noChangeArrowheads="1"/>
          </p:cNvSpPr>
          <p:nvPr userDrawn="1"/>
        </p:nvSpPr>
        <p:spPr bwMode="auto">
          <a:xfrm>
            <a:off x="0" y="0"/>
            <a:ext cx="9144000" cy="2743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>
              <a:spcBef>
                <a:spcPct val="50000"/>
              </a:spcBef>
            </a:pPr>
            <a:endParaRPr lang="es-ES" sz="2400"/>
          </a:p>
        </p:txBody>
      </p:sp>
      <p:sp>
        <p:nvSpPr>
          <p:cNvPr id="3120" name="Rectangle 48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1066800"/>
            <a:ext cx="7924800" cy="1371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5000" b="1">
                <a:latin typeface="Arial" charset="0"/>
              </a:defRPr>
            </a:lvl1pPr>
          </a:lstStyle>
          <a:p>
            <a:r>
              <a:rPr lang="es-ES_tradnl"/>
              <a:t>Clic para editar estilo título patrón</a:t>
            </a:r>
            <a:endParaRPr lang="es-ES"/>
          </a:p>
        </p:txBody>
      </p:sp>
      <p:sp>
        <p:nvSpPr>
          <p:cNvPr id="3121" name="Rectangle 49"/>
          <p:cNvSpPr>
            <a:spLocks noGrp="1" noChangeArrowheads="1"/>
          </p:cNvSpPr>
          <p:nvPr>
            <p:ph type="subTitle" idx="1"/>
          </p:nvPr>
        </p:nvSpPr>
        <p:spPr>
          <a:xfrm>
            <a:off x="3657600" y="3048000"/>
            <a:ext cx="4953000" cy="1371600"/>
          </a:xfrm>
        </p:spPr>
        <p:txBody>
          <a:bodyPr/>
          <a:lstStyle>
            <a:lvl1pPr marL="0" indent="0" algn="r">
              <a:buFontTx/>
              <a:buNone/>
              <a:defRPr sz="2600">
                <a:latin typeface="Arial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04365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0669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63446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2692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306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7691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6526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93785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824159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0982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440362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4403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4919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838200" y="1600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8994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1027" name="Rectangle 43"/>
          <p:cNvSpPr>
            <a:spLocks noChangeArrowheads="1"/>
          </p:cNvSpPr>
          <p:nvPr userDrawn="1"/>
        </p:nvSpPr>
        <p:spPr bwMode="auto">
          <a:xfrm>
            <a:off x="0" y="685800"/>
            <a:ext cx="9144000" cy="76200"/>
          </a:xfrm>
          <a:prstGeom prst="rect">
            <a:avLst/>
          </a:prstGeom>
          <a:solidFill>
            <a:schemeClr val="bg2">
              <a:alpha val="5686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>
              <a:spcBef>
                <a:spcPct val="50000"/>
              </a:spcBef>
            </a:pPr>
            <a:endParaRPr lang="es-ES" sz="2400"/>
          </a:p>
        </p:txBody>
      </p:sp>
      <p:sp>
        <p:nvSpPr>
          <p:cNvPr id="1028" name="Rectangle 44"/>
          <p:cNvSpPr>
            <a:spLocks noChangeArrowheads="1"/>
          </p:cNvSpPr>
          <p:nvPr userDrawn="1"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>
              <a:spcBef>
                <a:spcPct val="50000"/>
              </a:spcBef>
            </a:pPr>
            <a:endParaRPr lang="es-ES" sz="2400"/>
          </a:p>
        </p:txBody>
      </p:sp>
      <p:sp>
        <p:nvSpPr>
          <p:cNvPr id="1029" name="Rectangle 45"/>
          <p:cNvSpPr>
            <a:spLocks noChangeArrowheads="1"/>
          </p:cNvSpPr>
          <p:nvPr userDrawn="1"/>
        </p:nvSpPr>
        <p:spPr bwMode="auto">
          <a:xfrm>
            <a:off x="914400" y="0"/>
            <a:ext cx="1371600" cy="1371600"/>
          </a:xfrm>
          <a:prstGeom prst="rect">
            <a:avLst/>
          </a:prstGeom>
          <a:solidFill>
            <a:srgbClr val="CD09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>
              <a:spcBef>
                <a:spcPct val="50000"/>
              </a:spcBef>
            </a:pPr>
            <a:endParaRPr lang="es-ES" sz="2400"/>
          </a:p>
        </p:txBody>
      </p:sp>
      <p:pic>
        <p:nvPicPr>
          <p:cNvPr id="1030" name="Picture 4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16688"/>
            <a:ext cx="91440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D0921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D0921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D0921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D0921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Conversaci_n_telef_nica.pp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SILENCIO).pp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 eaLnBrk="1" hangingPunct="1">
              <a:buFontTx/>
              <a:buChar char="•"/>
            </a:pPr>
            <a:r>
              <a:rPr lang="es-ES" smtClean="0"/>
              <a:t> Abordaje  verbal</a:t>
            </a:r>
          </a:p>
          <a:p>
            <a:pPr algn="l" eaLnBrk="1" hangingPunct="1">
              <a:buFontTx/>
              <a:buChar char="•"/>
            </a:pPr>
            <a:r>
              <a:rPr lang="es-ES" smtClean="0"/>
              <a:t> Medidas restrictivas</a:t>
            </a:r>
          </a:p>
          <a:p>
            <a:pPr algn="l" eaLnBrk="1" hangingPunct="1">
              <a:buFontTx/>
              <a:buChar char="•"/>
            </a:pPr>
            <a:r>
              <a:rPr lang="es-ES" smtClean="0"/>
              <a:t> Urgencias psiquiátricas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620713"/>
            <a:ext cx="7924800" cy="1371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s-ES_tradnl" sz="4000" dirty="0" smtClean="0"/>
              <a:t>INTERVENCIÓN EN CRISIS</a:t>
            </a:r>
            <a:endParaRPr lang="es-ES" sz="4000" dirty="0" smtClean="0"/>
          </a:p>
        </p:txBody>
      </p:sp>
      <p:sp>
        <p:nvSpPr>
          <p:cNvPr id="3076" name="Rectangle 9"/>
          <p:cNvSpPr>
            <a:spLocks noChangeArrowheads="1"/>
          </p:cNvSpPr>
          <p:nvPr/>
        </p:nvSpPr>
        <p:spPr bwMode="auto">
          <a:xfrm>
            <a:off x="183973" y="4293096"/>
            <a:ext cx="2767013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s-ES_tradnl" sz="2400" b="1" dirty="0" smtClean="0">
                <a:solidFill>
                  <a:schemeClr val="bg1"/>
                </a:solidFill>
                <a:latin typeface="Arial" charset="0"/>
              </a:rPr>
              <a:t>Xavier Fernández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endParaRPr lang="es-ES_tradnl" sz="2400" b="1" dirty="0">
              <a:solidFill>
                <a:schemeClr val="bg1"/>
              </a:solidFill>
              <a:latin typeface="Arial" charset="0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s-ES_tradnl" sz="2400" b="1" dirty="0" smtClean="0">
                <a:solidFill>
                  <a:schemeClr val="bg1"/>
                </a:solidFill>
                <a:latin typeface="Arial" charset="0"/>
              </a:rPr>
              <a:t>29 i 30 </a:t>
            </a:r>
            <a:r>
              <a:rPr lang="es-ES_tradnl" sz="2400" b="1" dirty="0" err="1" smtClean="0">
                <a:solidFill>
                  <a:schemeClr val="bg1"/>
                </a:solidFill>
                <a:latin typeface="Arial" charset="0"/>
              </a:rPr>
              <a:t>d’octubre</a:t>
            </a:r>
            <a:endParaRPr lang="es-ES_tradnl" sz="2400" b="1" dirty="0" smtClean="0">
              <a:solidFill>
                <a:schemeClr val="bg1"/>
              </a:solidFill>
              <a:latin typeface="Arial" charset="0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s-ES_tradnl" sz="2400" b="1" dirty="0" smtClean="0">
                <a:solidFill>
                  <a:schemeClr val="bg1"/>
                </a:solidFill>
                <a:latin typeface="Arial" charset="0"/>
              </a:rPr>
              <a:t> 2012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endParaRPr lang="es-ES_tradnl" sz="2400" b="1" dirty="0">
              <a:solidFill>
                <a:schemeClr val="bg1"/>
              </a:solidFill>
              <a:latin typeface="Arial" charset="0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endParaRPr lang="es-ES_tradnl" sz="2400" b="1" dirty="0" smtClean="0">
              <a:solidFill>
                <a:schemeClr val="bg1"/>
              </a:solidFill>
              <a:latin typeface="Arial" charset="0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endParaRPr lang="es-ES_tradnl" sz="2400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3077" name="Picture 11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229225"/>
            <a:ext cx="2447925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3492500" y="5516563"/>
            <a:ext cx="2808288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63575" y="-26988"/>
            <a:ext cx="8229600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a-ES" smtClean="0"/>
              <a:t>                     Estructura del curso</a:t>
            </a:r>
            <a:endParaRPr lang="es-E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600200"/>
            <a:ext cx="6829425" cy="4114800"/>
          </a:xfrm>
        </p:spPr>
        <p:txBody>
          <a:bodyPr/>
          <a:lstStyle/>
          <a:p>
            <a:endParaRPr lang="es-ES" sz="3600" b="1" smtClean="0"/>
          </a:p>
          <a:p>
            <a:endParaRPr lang="es-ES" sz="3600" b="1" smtClean="0"/>
          </a:p>
          <a:p>
            <a:r>
              <a:rPr lang="es-ES" b="1" smtClean="0"/>
              <a:t>Marco de Atención</a:t>
            </a:r>
          </a:p>
          <a:p>
            <a:pPr lvl="1"/>
            <a:r>
              <a:rPr lang="es-ES" sz="3200" smtClean="0"/>
              <a:t>Principios, valores, posicionamiento ante la enfermedad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26988"/>
            <a:ext cx="8229600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a-ES" smtClean="0"/>
              <a:t>                   Estructura del curso</a:t>
            </a:r>
            <a:endParaRPr lang="es-E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989138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" sz="2000" b="1" smtClean="0"/>
              <a:t>Urgencias psiquiátricas</a:t>
            </a:r>
          </a:p>
          <a:p>
            <a:pPr lvl="1">
              <a:lnSpc>
                <a:spcPct val="80000"/>
              </a:lnSpc>
            </a:pPr>
            <a:r>
              <a:rPr lang="es-ES" sz="2000" smtClean="0"/>
              <a:t>Definiciones</a:t>
            </a:r>
          </a:p>
          <a:p>
            <a:pPr lvl="1">
              <a:lnSpc>
                <a:spcPct val="80000"/>
              </a:lnSpc>
            </a:pPr>
            <a:r>
              <a:rPr lang="es-ES" sz="2000" smtClean="0"/>
              <a:t>Funciones</a:t>
            </a:r>
          </a:p>
          <a:p>
            <a:pPr lvl="1">
              <a:lnSpc>
                <a:spcPct val="80000"/>
              </a:lnSpc>
            </a:pPr>
            <a:r>
              <a:rPr lang="es-ES" sz="2000" smtClean="0"/>
              <a:t>Patologias (cuadros) mas habituales</a:t>
            </a:r>
          </a:p>
          <a:p>
            <a:pPr lvl="1">
              <a:lnSpc>
                <a:spcPct val="80000"/>
              </a:lnSpc>
            </a:pPr>
            <a:r>
              <a:rPr lang="es-ES" sz="2000" smtClean="0"/>
              <a:t>Origen de la demanda</a:t>
            </a:r>
            <a:endParaRPr lang="es-ES" sz="2000" b="1" smtClean="0"/>
          </a:p>
          <a:p>
            <a:pPr>
              <a:lnSpc>
                <a:spcPct val="80000"/>
              </a:lnSpc>
            </a:pPr>
            <a:r>
              <a:rPr lang="es-ES" sz="2000" b="1" smtClean="0"/>
              <a:t>Actuación ante la crisis</a:t>
            </a:r>
          </a:p>
          <a:p>
            <a:pPr lvl="1">
              <a:lnSpc>
                <a:spcPct val="80000"/>
              </a:lnSpc>
            </a:pPr>
            <a:r>
              <a:rPr lang="es-ES" sz="2000" smtClean="0"/>
              <a:t>Actitudes i Aptitudes</a:t>
            </a:r>
          </a:p>
          <a:p>
            <a:pPr lvl="1">
              <a:lnSpc>
                <a:spcPct val="80000"/>
              </a:lnSpc>
            </a:pPr>
            <a:r>
              <a:rPr lang="es-ES" sz="2000" smtClean="0"/>
              <a:t>Manejo verbal</a:t>
            </a:r>
          </a:p>
          <a:p>
            <a:pPr lvl="1">
              <a:lnSpc>
                <a:spcPct val="80000"/>
              </a:lnSpc>
            </a:pPr>
            <a:r>
              <a:rPr lang="es-ES" sz="2000" smtClean="0"/>
              <a:t>Medidas restrictivas</a:t>
            </a:r>
          </a:p>
          <a:p>
            <a:pPr lvl="1">
              <a:lnSpc>
                <a:spcPct val="80000"/>
              </a:lnSpc>
            </a:pPr>
            <a:r>
              <a:rPr lang="es-ES" sz="2000" smtClean="0"/>
              <a:t>Procedimiento</a:t>
            </a:r>
          </a:p>
          <a:p>
            <a:pPr>
              <a:lnSpc>
                <a:spcPct val="80000"/>
              </a:lnSpc>
            </a:pPr>
            <a:r>
              <a:rPr lang="es-ES" sz="2000" b="1" smtClean="0"/>
              <a:t>Medidas de seguridad</a:t>
            </a:r>
          </a:p>
          <a:p>
            <a:pPr lvl="1">
              <a:lnSpc>
                <a:spcPct val="80000"/>
              </a:lnSpc>
            </a:pPr>
            <a:r>
              <a:rPr lang="es-ES" sz="2000" smtClean="0"/>
              <a:t>Propias</a:t>
            </a:r>
          </a:p>
          <a:p>
            <a:pPr lvl="1">
              <a:lnSpc>
                <a:spcPct val="80000"/>
              </a:lnSpc>
            </a:pPr>
            <a:r>
              <a:rPr lang="es-ES" sz="2000" smtClean="0"/>
              <a:t>Del paciente</a:t>
            </a:r>
          </a:p>
          <a:p>
            <a:pPr lvl="1">
              <a:lnSpc>
                <a:spcPct val="80000"/>
              </a:lnSpc>
            </a:pPr>
            <a:r>
              <a:rPr lang="es-ES" sz="2000" smtClean="0"/>
              <a:t>Entorno</a:t>
            </a:r>
          </a:p>
          <a:p>
            <a:pPr lvl="1">
              <a:lnSpc>
                <a:spcPct val="80000"/>
              </a:lnSpc>
            </a:pPr>
            <a:endParaRPr lang="es-E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133600"/>
            <a:ext cx="7772400" cy="4114800"/>
          </a:xfrm>
        </p:spPr>
        <p:txBody>
          <a:bodyPr/>
          <a:lstStyle/>
          <a:p>
            <a:endParaRPr lang="es-ES" sz="3600" b="1" smtClean="0"/>
          </a:p>
          <a:p>
            <a:r>
              <a:rPr lang="es-ES" sz="3600" b="1" smtClean="0"/>
              <a:t>Consideraciones éticas y legales</a:t>
            </a:r>
          </a:p>
          <a:p>
            <a:r>
              <a:rPr lang="es-ES" sz="3600" b="1" smtClean="0"/>
              <a:t>Conclusiones</a:t>
            </a:r>
          </a:p>
          <a:p>
            <a:r>
              <a:rPr lang="es-ES" sz="3600" b="1" smtClean="0"/>
              <a:t>Evaluación</a:t>
            </a:r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950913" y="-17145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a-ES" smtClean="0"/>
              <a:t>                 Estructura del curso</a:t>
            </a: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00250"/>
            <a:ext cx="7772400" cy="3143250"/>
          </a:xfrm>
        </p:spPr>
        <p:txBody>
          <a:bodyPr/>
          <a:lstStyle/>
          <a:p>
            <a:pPr eaLnBrk="1" hangingPunct="1"/>
            <a:r>
              <a:rPr lang="es-ES" smtClean="0"/>
              <a:t>Humanización de los cuidados</a:t>
            </a:r>
          </a:p>
          <a:p>
            <a:pPr eaLnBrk="1" hangingPunct="1"/>
            <a:endParaRPr lang="es-ES" smtClean="0"/>
          </a:p>
          <a:p>
            <a:pPr eaLnBrk="1" hangingPunct="1"/>
            <a:r>
              <a:rPr lang="es-ES" smtClean="0"/>
              <a:t>Respeto de los derechos individuales</a:t>
            </a:r>
          </a:p>
          <a:p>
            <a:pPr eaLnBrk="1" hangingPunct="1"/>
            <a:endParaRPr lang="es-ES" smtClean="0"/>
          </a:p>
          <a:p>
            <a:pPr eaLnBrk="1" hangingPunct="1"/>
            <a:r>
              <a:rPr lang="es-ES" smtClean="0"/>
              <a:t>Atención principal a las necesidades básicas</a:t>
            </a:r>
          </a:p>
          <a:p>
            <a:pPr eaLnBrk="1" hangingPunct="1"/>
            <a:endParaRPr lang="es-ES_tradnl" smtClean="0"/>
          </a:p>
        </p:txBody>
      </p:sp>
      <p:sp>
        <p:nvSpPr>
          <p:cNvPr id="7171" name="Text Box 11"/>
          <p:cNvSpPr txBox="1">
            <a:spLocks noChangeArrowheads="1"/>
          </p:cNvSpPr>
          <p:nvPr/>
        </p:nvSpPr>
        <p:spPr bwMode="auto">
          <a:xfrm>
            <a:off x="2286000" y="0"/>
            <a:ext cx="65532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3600" b="1">
                <a:solidFill>
                  <a:schemeClr val="bg1"/>
                </a:solidFill>
                <a:latin typeface="Arial" charset="0"/>
              </a:rPr>
              <a:t>MARCO  DE  ATENCIÓN</a:t>
            </a:r>
          </a:p>
        </p:txBody>
      </p:sp>
      <p:pic>
        <p:nvPicPr>
          <p:cNvPr id="7172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41513"/>
            <a:ext cx="7772400" cy="3143250"/>
          </a:xfrm>
        </p:spPr>
        <p:txBody>
          <a:bodyPr/>
          <a:lstStyle/>
          <a:p>
            <a:pPr eaLnBrk="1" hangingPunct="1"/>
            <a:r>
              <a:rPr lang="es-ES" smtClean="0"/>
              <a:t>Ponerse en lugar del otro?</a:t>
            </a:r>
          </a:p>
          <a:p>
            <a:pPr eaLnBrk="1" hangingPunct="1"/>
            <a:endParaRPr lang="es-ES" smtClean="0"/>
          </a:p>
          <a:p>
            <a:pPr eaLnBrk="1" hangingPunct="1"/>
            <a:r>
              <a:rPr lang="es-ES" smtClean="0"/>
              <a:t>Tener conciencia de las necesidades y limitaciones</a:t>
            </a:r>
            <a:r>
              <a:rPr lang="es-ES" sz="3600" smtClean="0"/>
              <a:t> </a:t>
            </a:r>
            <a:r>
              <a:rPr lang="es-ES" sz="2000" smtClean="0"/>
              <a:t>(especialmente las propias)</a:t>
            </a:r>
          </a:p>
          <a:p>
            <a:pPr eaLnBrk="1" hangingPunct="1"/>
            <a:endParaRPr lang="es-ES" sz="3600" smtClean="0"/>
          </a:p>
          <a:p>
            <a:pPr eaLnBrk="1" hangingPunct="1"/>
            <a:r>
              <a:rPr lang="es-ES" smtClean="0"/>
              <a:t>Tratamos con personas, no con sus cuerpos </a:t>
            </a:r>
          </a:p>
          <a:p>
            <a:pPr eaLnBrk="1" hangingPunct="1"/>
            <a:endParaRPr lang="es-ES_tradnl" sz="3600" smtClean="0"/>
          </a:p>
        </p:txBody>
      </p:sp>
      <p:sp>
        <p:nvSpPr>
          <p:cNvPr id="8195" name="Text Box 11"/>
          <p:cNvSpPr txBox="1">
            <a:spLocks noChangeArrowheads="1"/>
          </p:cNvSpPr>
          <p:nvPr/>
        </p:nvSpPr>
        <p:spPr bwMode="auto">
          <a:xfrm>
            <a:off x="2286000" y="115888"/>
            <a:ext cx="65532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3600" b="1">
                <a:solidFill>
                  <a:schemeClr val="bg1"/>
                </a:solidFill>
                <a:latin typeface="Arial" charset="0"/>
              </a:rPr>
              <a:t>ACTITUD  PROFESIONAL</a:t>
            </a:r>
          </a:p>
        </p:txBody>
      </p:sp>
      <p:pic>
        <p:nvPicPr>
          <p:cNvPr id="8196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70075"/>
            <a:ext cx="7772400" cy="3143250"/>
          </a:xfrm>
        </p:spPr>
        <p:txBody>
          <a:bodyPr/>
          <a:lstStyle/>
          <a:p>
            <a:pPr eaLnBrk="1" hangingPunct="1"/>
            <a:r>
              <a:rPr lang="es-ES" smtClean="0"/>
              <a:t>Considerar al paciente incapaz de decidir cualquier aspecto de la atención</a:t>
            </a:r>
          </a:p>
          <a:p>
            <a:pPr eaLnBrk="1" hangingPunct="1"/>
            <a:endParaRPr lang="es-ES" smtClean="0"/>
          </a:p>
          <a:p>
            <a:pPr eaLnBrk="1" hangingPunct="1"/>
            <a:r>
              <a:rPr lang="es-ES" smtClean="0"/>
              <a:t>Considerarlo incapaz de afrontar su problema de salud</a:t>
            </a:r>
          </a:p>
          <a:p>
            <a:pPr eaLnBrk="1" hangingPunct="1"/>
            <a:endParaRPr lang="es-ES" smtClean="0"/>
          </a:p>
          <a:p>
            <a:pPr eaLnBrk="1" hangingPunct="1"/>
            <a:r>
              <a:rPr lang="es-ES" smtClean="0"/>
              <a:t>Hacer juicios de valor sobre su persona o su actitud durante la crisis</a:t>
            </a:r>
          </a:p>
          <a:p>
            <a:pPr eaLnBrk="1" hangingPunct="1"/>
            <a:endParaRPr lang="es-ES_tradnl" smtClean="0"/>
          </a:p>
        </p:txBody>
      </p:sp>
      <p:sp>
        <p:nvSpPr>
          <p:cNvPr id="9219" name="Text Box 11"/>
          <p:cNvSpPr txBox="1">
            <a:spLocks noChangeArrowheads="1"/>
          </p:cNvSpPr>
          <p:nvPr/>
        </p:nvSpPr>
        <p:spPr bwMode="auto">
          <a:xfrm>
            <a:off x="2286000" y="44450"/>
            <a:ext cx="65532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3600" b="1">
                <a:solidFill>
                  <a:schemeClr val="bg1"/>
                </a:solidFill>
                <a:latin typeface="Arial" charset="0"/>
              </a:rPr>
              <a:t>MALA  PRAXIS</a:t>
            </a:r>
          </a:p>
        </p:txBody>
      </p:sp>
      <p:pic>
        <p:nvPicPr>
          <p:cNvPr id="9220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14538"/>
            <a:ext cx="7772400" cy="3143250"/>
          </a:xfrm>
        </p:spPr>
        <p:txBody>
          <a:bodyPr/>
          <a:lstStyle/>
          <a:p>
            <a:pPr eaLnBrk="1" hangingPunct="1"/>
            <a:r>
              <a:rPr lang="es-ES" smtClean="0"/>
              <a:t>Limitar innecesariamente la comunicación con otras personas</a:t>
            </a:r>
          </a:p>
          <a:p>
            <a:pPr eaLnBrk="1" hangingPunct="1"/>
            <a:endParaRPr lang="es-ES" smtClean="0"/>
          </a:p>
          <a:p>
            <a:pPr eaLnBrk="1" hangingPunct="1"/>
            <a:r>
              <a:rPr lang="es-ES" smtClean="0"/>
              <a:t>Desatender el entorno</a:t>
            </a:r>
          </a:p>
          <a:p>
            <a:pPr eaLnBrk="1" hangingPunct="1"/>
            <a:endParaRPr lang="es-ES" smtClean="0"/>
          </a:p>
          <a:p>
            <a:pPr eaLnBrk="1" hangingPunct="1"/>
            <a:r>
              <a:rPr lang="es-ES" smtClean="0"/>
              <a:t>Vulnerar la intimidad y dignidad del paciente cuando administramos cuidados</a:t>
            </a:r>
          </a:p>
          <a:p>
            <a:pPr eaLnBrk="1" hangingPunct="1"/>
            <a:endParaRPr lang="es-ES_tradnl" smtClean="0"/>
          </a:p>
        </p:txBody>
      </p:sp>
      <p:sp>
        <p:nvSpPr>
          <p:cNvPr id="10243" name="Text Box 11"/>
          <p:cNvSpPr txBox="1">
            <a:spLocks noChangeArrowheads="1"/>
          </p:cNvSpPr>
          <p:nvPr/>
        </p:nvSpPr>
        <p:spPr bwMode="auto">
          <a:xfrm>
            <a:off x="2286000" y="44450"/>
            <a:ext cx="65532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3600" b="1">
                <a:solidFill>
                  <a:schemeClr val="bg1"/>
                </a:solidFill>
                <a:latin typeface="Arial" charset="0"/>
              </a:rPr>
              <a:t>MALA  PRAXIS</a:t>
            </a:r>
          </a:p>
        </p:txBody>
      </p:sp>
      <p:pic>
        <p:nvPicPr>
          <p:cNvPr id="10244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41513"/>
            <a:ext cx="7772400" cy="3143250"/>
          </a:xfrm>
        </p:spPr>
        <p:txBody>
          <a:bodyPr/>
          <a:lstStyle/>
          <a:p>
            <a:pPr eaLnBrk="1" hangingPunct="1"/>
            <a:r>
              <a:rPr lang="es-ES" smtClean="0"/>
              <a:t>Vulnerar la confidencialidad</a:t>
            </a:r>
          </a:p>
          <a:p>
            <a:pPr eaLnBrk="1" hangingPunct="1"/>
            <a:r>
              <a:rPr lang="es-ES" smtClean="0"/>
              <a:t>Tener comportamientos paternalistas o maternalistas</a:t>
            </a:r>
          </a:p>
          <a:p>
            <a:pPr eaLnBrk="1" hangingPunct="1"/>
            <a:r>
              <a:rPr lang="es-ES" smtClean="0"/>
              <a:t>No proporcionar información sobre su estado </a:t>
            </a:r>
            <a:r>
              <a:rPr lang="es-ES" smtClean="0">
                <a:hlinkClick r:id="rId2" action="ppaction://hlinkpres?slideindex=1&amp;slidetitle="/>
              </a:rPr>
              <a:t>Conversaci_n_telef_nica.pps</a:t>
            </a:r>
            <a:endParaRPr lang="es-ES" smtClean="0"/>
          </a:p>
          <a:p>
            <a:pPr eaLnBrk="1" hangingPunct="1"/>
            <a:r>
              <a:rPr lang="es-ES" smtClean="0"/>
              <a:t>Administración de cuidados por personal sin la suficiente preparación</a:t>
            </a:r>
            <a:endParaRPr lang="es-ES_tradnl" smtClean="0"/>
          </a:p>
        </p:txBody>
      </p:sp>
      <p:sp>
        <p:nvSpPr>
          <p:cNvPr id="11267" name="Text Box 11"/>
          <p:cNvSpPr txBox="1">
            <a:spLocks noChangeArrowheads="1"/>
          </p:cNvSpPr>
          <p:nvPr/>
        </p:nvSpPr>
        <p:spPr bwMode="auto">
          <a:xfrm>
            <a:off x="2286000" y="44450"/>
            <a:ext cx="65532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3600" b="1">
                <a:solidFill>
                  <a:schemeClr val="bg1"/>
                </a:solidFill>
                <a:latin typeface="Arial" charset="0"/>
              </a:rPr>
              <a:t>MALA  PRAXIS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39975" y="44450"/>
            <a:ext cx="6911975" cy="792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z="4000" smtClean="0"/>
              <a:t>DERECHOS DE LOS PACIENTES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105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" sz="2800" smtClean="0"/>
              <a:t>Atención integral</a:t>
            </a:r>
          </a:p>
          <a:p>
            <a:pPr>
              <a:lnSpc>
                <a:spcPct val="80000"/>
              </a:lnSpc>
            </a:pPr>
            <a:r>
              <a:rPr lang="es-ES" sz="2800" smtClean="0"/>
              <a:t>Información</a:t>
            </a:r>
          </a:p>
          <a:p>
            <a:pPr>
              <a:lnSpc>
                <a:spcPct val="80000"/>
              </a:lnSpc>
            </a:pPr>
            <a:r>
              <a:rPr lang="es-ES" sz="2800" smtClean="0"/>
              <a:t>Consentimiento informado</a:t>
            </a:r>
          </a:p>
          <a:p>
            <a:pPr>
              <a:lnSpc>
                <a:spcPct val="80000"/>
              </a:lnSpc>
            </a:pPr>
            <a:r>
              <a:rPr lang="es-ES" sz="2800" smtClean="0"/>
              <a:t>Calidad de la asistencia</a:t>
            </a:r>
          </a:p>
          <a:p>
            <a:pPr>
              <a:lnSpc>
                <a:spcPct val="80000"/>
              </a:lnSpc>
            </a:pPr>
            <a:r>
              <a:rPr lang="es-ES" sz="2800" smtClean="0"/>
              <a:t>Confidencialidad</a:t>
            </a:r>
          </a:p>
          <a:p>
            <a:pPr>
              <a:lnSpc>
                <a:spcPct val="80000"/>
              </a:lnSpc>
            </a:pPr>
            <a:r>
              <a:rPr lang="es-ES" sz="2800" smtClean="0"/>
              <a:t>Intimidad</a:t>
            </a:r>
          </a:p>
          <a:p>
            <a:pPr>
              <a:lnSpc>
                <a:spcPct val="80000"/>
              </a:lnSpc>
            </a:pPr>
            <a:r>
              <a:rPr lang="es-ES" sz="2800" smtClean="0"/>
              <a:t>Conocimiento de la normativa</a:t>
            </a:r>
          </a:p>
          <a:p>
            <a:pPr>
              <a:lnSpc>
                <a:spcPct val="80000"/>
              </a:lnSpc>
            </a:pPr>
            <a:r>
              <a:rPr lang="es-ES" sz="2800" smtClean="0"/>
              <a:t>Atención a las reclamaciones</a:t>
            </a:r>
          </a:p>
          <a:p>
            <a:pPr>
              <a:lnSpc>
                <a:spcPct val="80000"/>
              </a:lnSpc>
            </a:pPr>
            <a:r>
              <a:rPr lang="es-ES" sz="2800" smtClean="0"/>
              <a:t>Familias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85988" y="-90488"/>
            <a:ext cx="6994525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mtClean="0"/>
              <a:t>DEBERES DE LOS PACIENTES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38388"/>
            <a:ext cx="7772400" cy="4114800"/>
          </a:xfrm>
        </p:spPr>
        <p:txBody>
          <a:bodyPr/>
          <a:lstStyle/>
          <a:p>
            <a:r>
              <a:rPr lang="es-ES" smtClean="0"/>
              <a:t>Colaborar en el tratamiento</a:t>
            </a:r>
          </a:p>
          <a:p>
            <a:r>
              <a:rPr lang="es-ES" smtClean="0"/>
              <a:t>Respetar a las personas y al entorno</a:t>
            </a:r>
          </a:p>
          <a:p>
            <a:r>
              <a:rPr lang="es-ES" smtClean="0"/>
              <a:t>Cumplir la normativa</a:t>
            </a:r>
          </a:p>
          <a:p>
            <a:r>
              <a:rPr lang="es-ES" smtClean="0"/>
              <a:t>Firmar el alta si rechaza el tratamiento</a:t>
            </a:r>
          </a:p>
          <a:p>
            <a:r>
              <a:rPr lang="es-ES" smtClean="0"/>
              <a:t>Las familias deben colaborar en el tratamiento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z="1800" smtClean="0"/>
              <a:t>Los 20 principios fundamentales y que humanizan a cualquier profesional de la salud mental</a:t>
            </a:r>
            <a:r>
              <a:rPr lang="es-ES" sz="2000" smtClean="0"/>
              <a:t>.</a:t>
            </a:r>
            <a:br>
              <a:rPr lang="es-ES" sz="2000" smtClean="0"/>
            </a:br>
            <a:endParaRPr lang="ca-ES" sz="2000" smtClean="0"/>
          </a:p>
        </p:txBody>
      </p:sp>
      <p:sp>
        <p:nvSpPr>
          <p:cNvPr id="1433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1100" smtClean="0"/>
              <a:t>1. Respetar al paciente (nuestro “cliente”) y no juzgarlo. </a:t>
            </a:r>
          </a:p>
          <a:p>
            <a:r>
              <a:rPr lang="es-ES" sz="1100" smtClean="0"/>
              <a:t>2. Ayudar (en la medida de nuestras posibilidades) a mejorar el bienestar, las oportunidades y la felicidad del paciente. </a:t>
            </a:r>
          </a:p>
          <a:p>
            <a:r>
              <a:rPr lang="es-ES" sz="1100" smtClean="0"/>
              <a:t>3. Mostrar al paciente que nos importa. </a:t>
            </a:r>
          </a:p>
          <a:p>
            <a:r>
              <a:rPr lang="es-ES" sz="1100" smtClean="0"/>
              <a:t>4. Mantener el sentido del humor. </a:t>
            </a:r>
          </a:p>
          <a:p>
            <a:r>
              <a:rPr lang="es-ES" sz="1100" smtClean="0"/>
              <a:t>5. Reconsiderar nuestra “distancia profesional” si esta provoca que el paciente se sienta solo. </a:t>
            </a:r>
          </a:p>
          <a:p>
            <a:r>
              <a:rPr lang="es-ES" sz="1100" smtClean="0"/>
              <a:t>6. Evitar que tu mal humor o problemas personales influyan en tu actitud profesional. </a:t>
            </a:r>
          </a:p>
          <a:p>
            <a:r>
              <a:rPr lang="es-ES" sz="1100" smtClean="0"/>
              <a:t>7. Si existe riesgo suicida hablar y dar apoyo y protección constante. </a:t>
            </a:r>
          </a:p>
          <a:p>
            <a:r>
              <a:rPr lang="es-ES" sz="1100" smtClean="0"/>
              <a:t>8. Evita r“escondernos” detrás del periódico, el móvil o el control. </a:t>
            </a:r>
          </a:p>
          <a:p>
            <a:r>
              <a:rPr lang="es-ES" sz="1100" smtClean="0"/>
              <a:t>9. Evitar permanecer mucho tiempo en los office o el botiquín. </a:t>
            </a:r>
          </a:p>
          <a:p>
            <a:r>
              <a:rPr lang="es-ES" sz="1100" smtClean="0"/>
              <a:t>10. Consideremos a las familias y amistades como parte del “equipo” (siempre que se pueda) en interés del paciente. </a:t>
            </a:r>
          </a:p>
          <a:p>
            <a:r>
              <a:rPr lang="es-ES" sz="1100" smtClean="0"/>
              <a:t>11. Ayudemos a nuestros compañeros a dar buenos cuidados en salud mental. Compartamos nuestros conocimientos e información. </a:t>
            </a:r>
          </a:p>
          <a:p>
            <a:r>
              <a:rPr lang="es-ES" sz="1100" smtClean="0"/>
              <a:t>12. Informar a los pacientes acerca de los efectos secundarios de la medicación, observar y ayudar a encontrar soluciones si es necesario. </a:t>
            </a:r>
          </a:p>
          <a:p>
            <a:r>
              <a:rPr lang="es-ES" sz="1100" smtClean="0"/>
              <a:t>13. Hablar también de los efectos secundarios sexuales de la medicación. </a:t>
            </a:r>
          </a:p>
          <a:p>
            <a:r>
              <a:rPr lang="es-ES" sz="1100" smtClean="0"/>
              <a:t>14. Ayudar al paciente a obtener un buen cuidado dental y mejorar su salud física y ayudarlos en las visitas al médico y al dentista si es necesario. </a:t>
            </a:r>
          </a:p>
          <a:p>
            <a:r>
              <a:rPr lang="es-ES" sz="1100" smtClean="0"/>
              <a:t>15. Apoyar al paciente para que realice ejercicio físico regularmente. </a:t>
            </a:r>
          </a:p>
          <a:p>
            <a:r>
              <a:rPr lang="es-ES" sz="1100" smtClean="0"/>
              <a:t>16. Dar soporte al paciente para que gestione situaciones económicas, domésticas y/o burocráticas. </a:t>
            </a:r>
          </a:p>
          <a:p>
            <a:r>
              <a:rPr lang="es-ES" sz="1100" smtClean="0"/>
              <a:t>17. Escuchar cuáles son las aspiraciones del paciente (proyecto de vida) y ayudarle a llevarlas a cabo. </a:t>
            </a:r>
          </a:p>
          <a:p>
            <a:r>
              <a:rPr lang="es-ES" sz="1100" smtClean="0"/>
              <a:t>18. Luchar por los derechos del paciente. </a:t>
            </a:r>
          </a:p>
          <a:p>
            <a:r>
              <a:rPr lang="es-ES" sz="1100" smtClean="0"/>
              <a:t>19. Luchar contra el estigma de la enfermedad mental en todas las oportunidades. </a:t>
            </a:r>
          </a:p>
          <a:p>
            <a:r>
              <a:rPr lang="es-ES" sz="1100" smtClean="0"/>
              <a:t>20. Mantener siempre la esperanza. </a:t>
            </a:r>
          </a:p>
          <a:p>
            <a:endParaRPr lang="ca-ES" smtClean="0"/>
          </a:p>
        </p:txBody>
      </p:sp>
    </p:spTree>
    <p:extLst>
      <p:ext uri="{BB962C8B-B14F-4D97-AF65-F5344CB8AC3E}">
        <p14:creationId xmlns:p14="http://schemas.microsoft.com/office/powerpoint/2010/main" val="1987043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6488" y="44450"/>
            <a:ext cx="800258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z="3200" smtClean="0"/>
              <a:t>ESTIGMA – VIOLENCIA – TRASTORNO MENTAL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482850"/>
            <a:ext cx="7772400" cy="4114800"/>
          </a:xfrm>
        </p:spPr>
        <p:txBody>
          <a:bodyPr/>
          <a:lstStyle/>
          <a:p>
            <a:r>
              <a:rPr lang="es-ES" sz="4000" smtClean="0"/>
              <a:t>La frecuencia con la que los enfermos mentales </a:t>
            </a:r>
            <a:r>
              <a:rPr lang="es-ES" sz="4000" b="1" smtClean="0">
                <a:solidFill>
                  <a:srgbClr val="FF0000"/>
                </a:solidFill>
              </a:rPr>
              <a:t>sufren</a:t>
            </a:r>
            <a:r>
              <a:rPr lang="es-ES" sz="4000" smtClean="0"/>
              <a:t> actos violentos o delictivos multiplica por 14 la tasa de la población general.</a:t>
            </a:r>
            <a:r>
              <a:rPr lang="es-ES" smtClean="0"/>
              <a:t> </a:t>
            </a:r>
            <a:r>
              <a:rPr lang="es-ES" sz="2400" i="1" smtClean="0"/>
              <a:t>(Teplin, 2005)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50913" y="-26988"/>
            <a:ext cx="8229600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z="3200" smtClean="0"/>
              <a:t>ESTIGMA – VIOLENCIA – TRASTORNO MENTAL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22488"/>
            <a:ext cx="7772400" cy="4114800"/>
          </a:xfrm>
        </p:spPr>
        <p:txBody>
          <a:bodyPr/>
          <a:lstStyle/>
          <a:p>
            <a:r>
              <a:rPr lang="es-ES" smtClean="0"/>
              <a:t>La prevalencia de conducta violenta entre personas con enfermedad mental grave en la comunidad no difiere de la población general en pacientes asintomáticos que no consumen drogas. </a:t>
            </a:r>
            <a:r>
              <a:rPr lang="es-ES" sz="2400" i="1" smtClean="0"/>
              <a:t>(Steadmann 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-26988"/>
            <a:ext cx="8229600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z="3200" smtClean="0"/>
              <a:t>ESTIGMA – VIOLENCIA – TRASTORNO MENTAL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93925"/>
            <a:ext cx="7772400" cy="4114800"/>
          </a:xfrm>
        </p:spPr>
        <p:txBody>
          <a:bodyPr/>
          <a:lstStyle/>
          <a:p>
            <a:r>
              <a:rPr lang="es-ES" smtClean="0"/>
              <a:t>La medicalización de la violencia contribuye al estigma, banaliza la realidad de las personas con TMS, contribuye  a la desresponsabilización y equipara maldad con locura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-17463"/>
            <a:ext cx="8229600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z="3200" smtClean="0"/>
              <a:t>ESTIGMA – VIOLENCIA – TRASTORNO MENTAL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93925"/>
            <a:ext cx="7772400" cy="4114800"/>
          </a:xfrm>
        </p:spPr>
        <p:txBody>
          <a:bodyPr/>
          <a:lstStyle/>
          <a:p>
            <a:r>
              <a:rPr lang="es-ES" smtClean="0"/>
              <a:t>Los medios de comunicación son un elemento importante en la difusión del estigma y la desinformación y el uso inadecuado de términos contribuye a perpetuar mitos y mantener la ignorancia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s-ES_tradnl" smtClean="0"/>
              <a:t>¿Que denominamos urgencia psiquiátrica?</a:t>
            </a:r>
          </a:p>
          <a:p>
            <a:endParaRPr lang="es-ES_tradnl" smtClean="0"/>
          </a:p>
          <a:p>
            <a:r>
              <a:rPr lang="es-ES_tradnl" smtClean="0"/>
              <a:t>¿Que dotación de personal y categoría creéis que es la ideal en un servicio de Ucias psiquiátricas?</a:t>
            </a:r>
          </a:p>
          <a:p>
            <a:endParaRPr lang="es-ES_tradnl" smtClean="0"/>
          </a:p>
          <a:p>
            <a:r>
              <a:rPr lang="es-ES_tradnl" smtClean="0"/>
              <a:t>¿Que funciones desarrolla cada profesional?</a:t>
            </a:r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100013"/>
            <a:ext cx="8229600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/>
              <a:t>                                 DEFINICIÓN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79475" y="-26988"/>
            <a:ext cx="8229600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z="4000" smtClean="0"/>
              <a:t>FUNCIONES EQUIPO DE URGENCIAS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78025"/>
            <a:ext cx="7772400" cy="4114800"/>
          </a:xfrm>
        </p:spPr>
        <p:txBody>
          <a:bodyPr/>
          <a:lstStyle/>
          <a:p>
            <a:r>
              <a:rPr lang="es-ES" smtClean="0"/>
              <a:t>Reconocimiento del cuadro</a:t>
            </a:r>
          </a:p>
          <a:p>
            <a:r>
              <a:rPr lang="es-ES" smtClean="0"/>
              <a:t>Descripción del mismo</a:t>
            </a:r>
          </a:p>
          <a:p>
            <a:r>
              <a:rPr lang="es-ES" smtClean="0"/>
              <a:t>Documentar</a:t>
            </a:r>
          </a:p>
          <a:p>
            <a:r>
              <a:rPr lang="es-ES" smtClean="0"/>
              <a:t>Evaluación del cuadro</a:t>
            </a:r>
          </a:p>
          <a:p>
            <a:r>
              <a:rPr lang="es-ES_tradnl" smtClean="0"/>
              <a:t>En la recepción de la urgencia, hay que orientar, disminuir la ansiedad y facilitar información</a:t>
            </a: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-90488"/>
            <a:ext cx="8229600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mtClean="0"/>
              <a:t>TIPOS DE PROCEDENCIA/INGRESO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06588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smtClean="0"/>
              <a:t>Procedencia:       . . . . . . . . . . . . . . . </a:t>
            </a:r>
          </a:p>
          <a:p>
            <a:pPr>
              <a:lnSpc>
                <a:spcPct val="90000"/>
              </a:lnSpc>
            </a:pPr>
            <a:endParaRPr lang="es-ES" smtClean="0"/>
          </a:p>
          <a:p>
            <a:pPr>
              <a:lnSpc>
                <a:spcPct val="90000"/>
              </a:lnSpc>
            </a:pPr>
            <a:r>
              <a:rPr lang="es-ES" smtClean="0"/>
              <a:t>Ingreso:</a:t>
            </a:r>
          </a:p>
          <a:p>
            <a:pPr lvl="1">
              <a:lnSpc>
                <a:spcPct val="90000"/>
              </a:lnSpc>
            </a:pPr>
            <a:r>
              <a:rPr lang="es-ES" smtClean="0"/>
              <a:t>Voluntario</a:t>
            </a:r>
          </a:p>
          <a:p>
            <a:pPr lvl="1">
              <a:lnSpc>
                <a:spcPct val="90000"/>
              </a:lnSpc>
            </a:pPr>
            <a:r>
              <a:rPr lang="es-ES" smtClean="0"/>
              <a:t>Involuntario</a:t>
            </a:r>
          </a:p>
          <a:p>
            <a:pPr lvl="1">
              <a:lnSpc>
                <a:spcPct val="90000"/>
              </a:lnSpc>
            </a:pPr>
            <a:r>
              <a:rPr lang="es-ES" smtClean="0"/>
              <a:t>Autorización Judicial</a:t>
            </a:r>
          </a:p>
          <a:p>
            <a:pPr lvl="1">
              <a:lnSpc>
                <a:spcPct val="90000"/>
              </a:lnSpc>
            </a:pPr>
            <a:r>
              <a:rPr lang="es-ES" smtClean="0"/>
              <a:t>Orden Judicial</a:t>
            </a:r>
          </a:p>
          <a:p>
            <a:pPr lvl="1">
              <a:lnSpc>
                <a:spcPct val="90000"/>
              </a:lnSpc>
            </a:pPr>
            <a:r>
              <a:rPr lang="es-ES" smtClean="0"/>
              <a:t>Otros (Penales, MPA…)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1"/>
          <p:cNvSpPr txBox="1">
            <a:spLocks noChangeArrowheads="1"/>
          </p:cNvSpPr>
          <p:nvPr/>
        </p:nvSpPr>
        <p:spPr bwMode="auto">
          <a:xfrm>
            <a:off x="1765300" y="115888"/>
            <a:ext cx="73437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" sz="2400" b="1">
                <a:solidFill>
                  <a:schemeClr val="bg1"/>
                </a:solidFill>
                <a:latin typeface="Arial" charset="0"/>
              </a:rPr>
              <a:t>CUADROS COMUNES EN UCIAS. PSIQUIÁTRICAS</a:t>
            </a:r>
          </a:p>
        </p:txBody>
      </p:sp>
      <p:pic>
        <p:nvPicPr>
          <p:cNvPr id="21507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785813" y="1268413"/>
            <a:ext cx="7772400" cy="5837237"/>
          </a:xfrm>
          <a:noFill/>
        </p:spPr>
        <p:txBody>
          <a:bodyPr>
            <a:spAutoFit/>
          </a:bodyPr>
          <a:lstStyle/>
          <a:p>
            <a:r>
              <a:rPr lang="es-ES_tradnl" smtClean="0"/>
              <a:t>1.- CUADROS DE ANGUSTIA</a:t>
            </a:r>
          </a:p>
          <a:p>
            <a:endParaRPr lang="es-ES_tradnl" smtClean="0"/>
          </a:p>
          <a:p>
            <a:r>
              <a:rPr lang="es-ES_tradnl" smtClean="0"/>
              <a:t>2.- CUADROS CONFUSIONALES</a:t>
            </a:r>
          </a:p>
          <a:p>
            <a:endParaRPr lang="es-ES_tradnl" smtClean="0"/>
          </a:p>
          <a:p>
            <a:r>
              <a:rPr lang="es-ES_tradnl" smtClean="0"/>
              <a:t>3.- CUADROS ESTUPOROSOS</a:t>
            </a:r>
          </a:p>
          <a:p>
            <a:endParaRPr lang="es-ES_tradnl" smtClean="0"/>
          </a:p>
          <a:p>
            <a:r>
              <a:rPr lang="es-ES_tradnl" smtClean="0"/>
              <a:t>4.- CUADROS DELIRANTES</a:t>
            </a:r>
          </a:p>
          <a:p>
            <a:endParaRPr lang="es-ES_tradnl" smtClean="0"/>
          </a:p>
          <a:p>
            <a:r>
              <a:rPr lang="es-ES_tradnl" smtClean="0"/>
              <a:t>5.- EL PACIENTE SUICIDA</a:t>
            </a:r>
          </a:p>
          <a:p>
            <a:pPr algn="just" eaLnBrk="1" hangingPunct="1">
              <a:buFontTx/>
              <a:buNone/>
            </a:pPr>
            <a:endParaRPr lang="es-ES_tradnl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AutoShape 2"/>
          <p:cNvSpPr>
            <a:spLocks noGrp="1" noChangeArrowheads="1"/>
          </p:cNvSpPr>
          <p:nvPr>
            <p:ph type="body" idx="1"/>
          </p:nvPr>
        </p:nvSpPr>
        <p:spPr>
          <a:xfrm>
            <a:off x="2500313" y="-26988"/>
            <a:ext cx="6215062" cy="915988"/>
          </a:xfrm>
          <a:prstGeom prst="downArrowCallout">
            <a:avLst>
              <a:gd name="adj1" fmla="val 173397"/>
              <a:gd name="adj2" fmla="val 173397"/>
              <a:gd name="adj3" fmla="val 16667"/>
              <a:gd name="adj4" fmla="val 66667"/>
            </a:avLst>
          </a:prstGeom>
          <a:solidFill>
            <a:schemeClr val="tx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buFontTx/>
              <a:buNone/>
            </a:pPr>
            <a:r>
              <a:rPr lang="es-ES_tradnl" sz="2800" b="1" smtClean="0">
                <a:solidFill>
                  <a:schemeClr val="bg1"/>
                </a:solidFill>
              </a:rPr>
              <a:t>CAUSAS DE AGITACIÓN</a:t>
            </a:r>
            <a:endParaRPr lang="es-ES_tradnl" sz="2400" b="1" smtClean="0">
              <a:solidFill>
                <a:schemeClr val="bg1"/>
              </a:solidFill>
            </a:endParaRPr>
          </a:p>
        </p:txBody>
      </p:sp>
      <p:sp>
        <p:nvSpPr>
          <p:cNvPr id="22532" name="5 Rectángulo"/>
          <p:cNvSpPr>
            <a:spLocks noChangeArrowheads="1"/>
          </p:cNvSpPr>
          <p:nvPr/>
        </p:nvSpPr>
        <p:spPr bwMode="auto">
          <a:xfrm>
            <a:off x="2286000" y="2921000"/>
            <a:ext cx="4572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_tradnl" sz="2400" b="1" i="1"/>
              <a:t>1. </a:t>
            </a:r>
            <a:r>
              <a:rPr lang="es-ES_tradnl" sz="2400" b="1" i="1" u="sng"/>
              <a:t>ORGÁNICA O MIXTA</a:t>
            </a:r>
            <a:endParaRPr lang="es-ES_tradnl" sz="2400" b="1" i="1"/>
          </a:p>
          <a:p>
            <a:pPr algn="l">
              <a:spcBef>
                <a:spcPct val="50000"/>
              </a:spcBef>
            </a:pPr>
            <a:endParaRPr lang="es-ES_tradnl" sz="2400" b="1" i="1">
              <a:solidFill>
                <a:schemeClr val="accent1"/>
              </a:solidFill>
            </a:endParaRPr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2286000" y="3929063"/>
            <a:ext cx="1444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_tradnl" sz="2400" b="1"/>
              <a:t>- Tóxicas.</a:t>
            </a:r>
          </a:p>
        </p:txBody>
      </p:sp>
      <p:sp>
        <p:nvSpPr>
          <p:cNvPr id="22534" name="Text Box 5"/>
          <p:cNvSpPr txBox="1">
            <a:spLocks noChangeArrowheads="1"/>
          </p:cNvSpPr>
          <p:nvPr/>
        </p:nvSpPr>
        <p:spPr bwMode="auto">
          <a:xfrm>
            <a:off x="2143125" y="4500563"/>
            <a:ext cx="52212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_tradnl" sz="2400" b="1"/>
              <a:t> - Afecciones generales metabólicas.</a:t>
            </a:r>
          </a:p>
        </p:txBody>
      </p:sp>
      <p:sp>
        <p:nvSpPr>
          <p:cNvPr id="22535" name="Text Box 6"/>
          <p:cNvSpPr txBox="1">
            <a:spLocks noChangeArrowheads="1"/>
          </p:cNvSpPr>
          <p:nvPr/>
        </p:nvSpPr>
        <p:spPr bwMode="auto">
          <a:xfrm>
            <a:off x="2143125" y="5214938"/>
            <a:ext cx="3244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_tradnl" sz="2400" b="1"/>
              <a:t>- Afecciones cerebrales.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AutoShape 2"/>
          <p:cNvSpPr>
            <a:spLocks noGrp="1" noChangeArrowheads="1"/>
          </p:cNvSpPr>
          <p:nvPr>
            <p:ph type="body" idx="1"/>
          </p:nvPr>
        </p:nvSpPr>
        <p:spPr>
          <a:xfrm>
            <a:off x="2500313" y="-15875"/>
            <a:ext cx="6253162" cy="923925"/>
          </a:xfrm>
          <a:prstGeom prst="downArrowCallout">
            <a:avLst>
              <a:gd name="adj1" fmla="val 142004"/>
              <a:gd name="adj2" fmla="val 142004"/>
              <a:gd name="adj3" fmla="val 16667"/>
              <a:gd name="adj4" fmla="val 66667"/>
            </a:avLst>
          </a:prstGeom>
          <a:solidFill>
            <a:schemeClr val="tx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buFontTx/>
              <a:buNone/>
            </a:pPr>
            <a:r>
              <a:rPr lang="es-ES_tradnl" sz="2800" b="1" smtClean="0">
                <a:solidFill>
                  <a:schemeClr val="bg1"/>
                </a:solidFill>
              </a:rPr>
              <a:t>CAUSAS DE AGITACIÓN</a:t>
            </a:r>
            <a:endParaRPr lang="es-ES_tradnl" sz="2400" b="1" smtClean="0">
              <a:solidFill>
                <a:schemeClr val="accent1"/>
              </a:solidFill>
            </a:endParaRP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746125" y="2360613"/>
            <a:ext cx="35464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_tradnl" sz="2400" b="1" i="1"/>
              <a:t>2. </a:t>
            </a:r>
            <a:r>
              <a:rPr lang="es-ES_tradnl" sz="2400" b="1" i="1" u="sng"/>
              <a:t>PSIQUIÁTRICA PURA</a:t>
            </a:r>
            <a:endParaRPr lang="es-ES_tradnl" sz="2400" b="1" i="1"/>
          </a:p>
          <a:p>
            <a:pPr algn="l" eaLnBrk="1" hangingPunct="1">
              <a:spcBef>
                <a:spcPct val="50000"/>
              </a:spcBef>
            </a:pPr>
            <a:endParaRPr lang="es-ES_tradnl" sz="2400" b="1" i="1">
              <a:solidFill>
                <a:schemeClr val="accent1"/>
              </a:solidFill>
            </a:endParaRPr>
          </a:p>
        </p:txBody>
      </p:sp>
      <p:sp>
        <p:nvSpPr>
          <p:cNvPr id="23557" name="Text Box 4"/>
          <p:cNvSpPr txBox="1">
            <a:spLocks noChangeArrowheads="1"/>
          </p:cNvSpPr>
          <p:nvPr/>
        </p:nvSpPr>
        <p:spPr bwMode="auto">
          <a:xfrm>
            <a:off x="1001713" y="3046413"/>
            <a:ext cx="2876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_tradnl" sz="2400" b="1"/>
              <a:t>- Agitación maníaca.</a:t>
            </a:r>
          </a:p>
        </p:txBody>
      </p:sp>
      <p:sp>
        <p:nvSpPr>
          <p:cNvPr id="23558" name="Text Box 5"/>
          <p:cNvSpPr txBox="1">
            <a:spLocks noChangeArrowheads="1"/>
          </p:cNvSpPr>
          <p:nvPr/>
        </p:nvSpPr>
        <p:spPr bwMode="auto">
          <a:xfrm>
            <a:off x="990600" y="3810000"/>
            <a:ext cx="3181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_tradnl" sz="2400" b="1"/>
              <a:t>- Agitación caracterial.</a:t>
            </a:r>
          </a:p>
        </p:txBody>
      </p:sp>
      <p:sp>
        <p:nvSpPr>
          <p:cNvPr id="23559" name="Text Box 6"/>
          <p:cNvSpPr txBox="1">
            <a:spLocks noChangeArrowheads="1"/>
          </p:cNvSpPr>
          <p:nvPr/>
        </p:nvSpPr>
        <p:spPr bwMode="auto">
          <a:xfrm>
            <a:off x="990600" y="4572000"/>
            <a:ext cx="2944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_tradnl" sz="2400" b="1"/>
              <a:t>- Agitación delirante.</a:t>
            </a:r>
          </a:p>
        </p:txBody>
      </p:sp>
      <p:sp>
        <p:nvSpPr>
          <p:cNvPr id="23560" name="Text Box 7"/>
          <p:cNvSpPr txBox="1">
            <a:spLocks noChangeArrowheads="1"/>
          </p:cNvSpPr>
          <p:nvPr/>
        </p:nvSpPr>
        <p:spPr bwMode="auto">
          <a:xfrm>
            <a:off x="990600" y="5334000"/>
            <a:ext cx="272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_tradnl" sz="2400" b="1"/>
              <a:t>- Agitación ansiosa.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AutoShape 2"/>
          <p:cNvSpPr>
            <a:spLocks noGrp="1" noChangeArrowheads="1"/>
          </p:cNvSpPr>
          <p:nvPr>
            <p:ph type="body" idx="1"/>
          </p:nvPr>
        </p:nvSpPr>
        <p:spPr>
          <a:xfrm>
            <a:off x="2571750" y="-7938"/>
            <a:ext cx="6324600" cy="773113"/>
          </a:xfrm>
          <a:prstGeom prst="downArrowCallout">
            <a:avLst>
              <a:gd name="adj1" fmla="val 134830"/>
              <a:gd name="adj2" fmla="val 134792"/>
              <a:gd name="adj3" fmla="val 16667"/>
              <a:gd name="adj4" fmla="val 66667"/>
            </a:avLst>
          </a:prstGeom>
          <a:solidFill>
            <a:schemeClr val="tx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buFontTx/>
              <a:buNone/>
            </a:pPr>
            <a:r>
              <a:rPr lang="es-ES_tradnl" sz="2800" b="1" smtClean="0">
                <a:solidFill>
                  <a:schemeClr val="bg1"/>
                </a:solidFill>
              </a:rPr>
              <a:t>VIOLENCIA O AGRESIÓN</a:t>
            </a:r>
            <a:endParaRPr lang="es-ES_tradnl" sz="2400" b="1" smtClean="0">
              <a:solidFill>
                <a:schemeClr val="accent1"/>
              </a:solidFill>
            </a:endParaRPr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669925" y="2133600"/>
            <a:ext cx="67976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_tradnl" sz="2400" b="1"/>
              <a:t>“Es cualquier forma de comportamiento </a:t>
            </a:r>
            <a:r>
              <a:rPr lang="es-ES_tradnl" sz="2400" b="1">
                <a:solidFill>
                  <a:srgbClr val="FF0000"/>
                </a:solidFill>
              </a:rPr>
              <a:t>dirigida a</a:t>
            </a:r>
            <a:r>
              <a:rPr lang="es-ES_tradnl" sz="2400" b="1"/>
              <a:t> </a:t>
            </a:r>
            <a:r>
              <a:rPr lang="es-ES_tradnl" sz="2400" b="1">
                <a:solidFill>
                  <a:srgbClr val="FF0000"/>
                </a:solidFill>
              </a:rPr>
              <a:t>herir o hacer daño</a:t>
            </a:r>
            <a:r>
              <a:rPr lang="es-ES_tradnl" sz="2400" b="1"/>
              <a:t> a otra persona, la cual intenta evitarlo”. (Kaplan)</a:t>
            </a:r>
            <a:endParaRPr lang="es-ES_tradnl" sz="2400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85800" y="3689350"/>
            <a:ext cx="6781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_tradnl" sz="2400" b="1"/>
              <a:t>“Acto físico que tiene como finalidad la imposición del daño físico en otra persona o su propiedad”. (Linda Brown)</a:t>
            </a:r>
            <a:endParaRPr lang="es-ES_tradnl" sz="2400"/>
          </a:p>
        </p:txBody>
      </p:sp>
      <p:sp>
        <p:nvSpPr>
          <p:cNvPr id="24582" name="Text Box 4"/>
          <p:cNvSpPr txBox="1">
            <a:spLocks noChangeArrowheads="1"/>
          </p:cNvSpPr>
          <p:nvPr/>
        </p:nvSpPr>
        <p:spPr bwMode="auto">
          <a:xfrm>
            <a:off x="669925" y="5273675"/>
            <a:ext cx="67976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_tradnl" sz="2400" b="1"/>
              <a:t>“Una conducta </a:t>
            </a:r>
            <a:r>
              <a:rPr lang="es-ES_tradnl" sz="2400" b="1">
                <a:solidFill>
                  <a:srgbClr val="FF0000"/>
                </a:solidFill>
              </a:rPr>
              <a:t>intencionadamente</a:t>
            </a:r>
            <a:r>
              <a:rPr lang="es-ES_tradnl" sz="2400" b="1"/>
              <a:t> dirigida a provocar un daño físico a otros”. (DSM IV)</a:t>
            </a:r>
            <a:endParaRPr lang="es-ES_tradnl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AutoShape 2"/>
          <p:cNvSpPr>
            <a:spLocks noGrp="1" noChangeArrowheads="1"/>
          </p:cNvSpPr>
          <p:nvPr>
            <p:ph type="body" idx="1"/>
          </p:nvPr>
        </p:nvSpPr>
        <p:spPr>
          <a:xfrm>
            <a:off x="2339975" y="44450"/>
            <a:ext cx="6646863" cy="842963"/>
          </a:xfrm>
          <a:prstGeom prst="downArrowCallout">
            <a:avLst>
              <a:gd name="adj1" fmla="val 204283"/>
              <a:gd name="adj2" fmla="val 204319"/>
              <a:gd name="adj3" fmla="val 16667"/>
              <a:gd name="adj4" fmla="val 66667"/>
            </a:avLst>
          </a:prstGeom>
          <a:solidFill>
            <a:schemeClr val="tx1"/>
          </a:solidFill>
        </p:spPr>
        <p:txBody>
          <a:bodyPr wrap="none" anchor="ctr"/>
          <a:lstStyle/>
          <a:p>
            <a:pPr algn="ctr" eaLnBrk="1" hangingPunct="1">
              <a:buFontTx/>
              <a:buNone/>
            </a:pPr>
            <a:r>
              <a:rPr lang="es-ES_tradnl" sz="2800" smtClean="0">
                <a:solidFill>
                  <a:schemeClr val="bg1"/>
                </a:solidFill>
                <a:latin typeface="Arial Black" pitchFamily="34" charset="0"/>
              </a:rPr>
              <a:t>VALORACIÓN Y PREDICCIÓN</a:t>
            </a:r>
          </a:p>
        </p:txBody>
      </p:sp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457200" y="2895600"/>
            <a:ext cx="6059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_tradnl" sz="2400" b="1"/>
              <a:t>A) SIGNOS DE VIOLENCIA INMINENTE.</a:t>
            </a:r>
          </a:p>
        </p:txBody>
      </p:sp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457200" y="3962400"/>
            <a:ext cx="4110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_tradnl" sz="2400" b="1"/>
              <a:t>B) RIESGO DE VIOLENCIA</a:t>
            </a:r>
          </a:p>
        </p:txBody>
      </p:sp>
      <p:sp>
        <p:nvSpPr>
          <p:cNvPr id="25606" name="Text Box 5"/>
          <p:cNvSpPr txBox="1">
            <a:spLocks noChangeArrowheads="1"/>
          </p:cNvSpPr>
          <p:nvPr/>
        </p:nvSpPr>
        <p:spPr bwMode="auto">
          <a:xfrm>
            <a:off x="457200" y="4953000"/>
            <a:ext cx="6289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_tradnl" sz="2400" b="1"/>
              <a:t>C) CARACTERÍSTICAS DEMOGRÁFICAS.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28688" y="857250"/>
            <a:ext cx="7772400" cy="2143125"/>
          </a:xfrm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s-ES_tradnl" sz="3800" b="1" dirty="0">
                <a:solidFill>
                  <a:schemeClr val="accent3">
                    <a:lumMod val="50000"/>
                  </a:schemeClr>
                </a:solidFill>
              </a:rPr>
              <a:t>PRODROMOS DE LA INMNENCIA DE UN ACTO AGRESIVO.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636838"/>
            <a:ext cx="6891337" cy="378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50000"/>
              <a:buFont typeface="Monotype Sorts" pitchFamily="2" charset="2"/>
              <a:buChar char="l"/>
              <a:defRPr/>
            </a:pPr>
            <a:r>
              <a:rPr lang="es-ES_tradnl" sz="3200" kern="0" dirty="0">
                <a:latin typeface="+mn-lt"/>
              </a:rPr>
              <a:t>ACTIVIDAD PSICOMOTRIZ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50000"/>
              <a:buFont typeface="Monotype Sorts" pitchFamily="2" charset="2"/>
              <a:buChar char="l"/>
              <a:defRPr/>
            </a:pPr>
            <a:endParaRPr lang="es-ES_tradnl" sz="3200" kern="0" dirty="0">
              <a:latin typeface="+mn-lt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50000"/>
              <a:buFont typeface="Monotype Sorts" pitchFamily="2" charset="2"/>
              <a:buChar char="l"/>
              <a:defRPr/>
            </a:pPr>
            <a:r>
              <a:rPr lang="es-ES_tradnl" sz="3200" kern="0" dirty="0">
                <a:latin typeface="+mn-lt"/>
              </a:rPr>
              <a:t>LENGUAJE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50000"/>
              <a:buFont typeface="Monotype Sorts" pitchFamily="2" charset="2"/>
              <a:buChar char="l"/>
              <a:defRPr/>
            </a:pPr>
            <a:endParaRPr lang="es-ES_tradnl" sz="3200" kern="0" dirty="0">
              <a:latin typeface="+mn-lt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50000"/>
              <a:buFont typeface="Monotype Sorts" pitchFamily="2" charset="2"/>
              <a:buChar char="l"/>
              <a:defRPr/>
            </a:pPr>
            <a:r>
              <a:rPr lang="es-ES_tradnl" sz="3200" kern="0" dirty="0">
                <a:latin typeface="+mn-lt"/>
              </a:rPr>
              <a:t>POSTURA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50000"/>
              <a:buFont typeface="Monotype Sorts" pitchFamily="2" charset="2"/>
              <a:buChar char="l"/>
              <a:defRPr/>
            </a:pPr>
            <a:endParaRPr lang="es-ES_tradnl" sz="3200" kern="0" dirty="0">
              <a:latin typeface="+mn-lt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50000"/>
              <a:buFont typeface="Monotype Sorts" pitchFamily="2" charset="2"/>
              <a:buChar char="l"/>
              <a:defRPr/>
            </a:pPr>
            <a:r>
              <a:rPr lang="es-ES_tradnl" sz="3200" kern="0" dirty="0">
                <a:latin typeface="+mn-lt"/>
              </a:rPr>
              <a:t>TENSIÓN MUSCULAR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7651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214438"/>
            <a:ext cx="7772400" cy="1214437"/>
          </a:xfrm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s-ES_tradnl" sz="4600" b="1" dirty="0">
                <a:solidFill>
                  <a:schemeClr val="accent3">
                    <a:lumMod val="50000"/>
                  </a:schemeClr>
                </a:solidFill>
              </a:rPr>
              <a:t>ACTIVIDAD PSICOMOTRIZ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8988" y="2571750"/>
            <a:ext cx="7481887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400" kern="0" dirty="0">
                <a:latin typeface="+mn-lt"/>
              </a:rPr>
              <a:t>NEGATIVA A SENTARSE.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400" kern="0" dirty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400" kern="0" dirty="0">
                <a:latin typeface="+mn-lt"/>
              </a:rPr>
              <a:t>INCAPACIDAD PARA MANTENERSE EN EL MISMO SITIO.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400" kern="0" dirty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400" kern="0" dirty="0">
                <a:latin typeface="+mn-lt"/>
              </a:rPr>
              <a:t>DEAMBULACIÓN ANSIOSA.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8675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s-ES_tradnl" b="1" dirty="0">
                <a:solidFill>
                  <a:schemeClr val="accent3">
                    <a:lumMod val="50000"/>
                  </a:schemeClr>
                </a:solidFill>
              </a:rPr>
              <a:t>ACTIVIDAD PSICOMOTRIZ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CAMBIOS BRUSCOS E INEXPLICABLES DE ACTIVIDAD.</a:t>
            </a:r>
          </a:p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SOBRESALTOS E INMOVILIZACIÓN QUE SUGIEREN GESTOS DE AMENAZA O DE DEFENSA.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143000"/>
            <a:ext cx="7772400" cy="428625"/>
          </a:xfrm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s-ES_tradnl" sz="6200" b="1" dirty="0">
                <a:solidFill>
                  <a:schemeClr val="accent3">
                    <a:lumMod val="50000"/>
                  </a:schemeClr>
                </a:solidFill>
              </a:rPr>
              <a:t>LENGUAJE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214438" y="2428875"/>
            <a:ext cx="7239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CONTENIDO Y TONO DEL LENGUAJE.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RITMO, VOLUMEN DE LA VOZ Y SU PROGRESIÓN.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CADA VEZ HABLA  MAS FUERTE Y DE MANERA MAS PRECIPITADA.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NO SOPORTA LA MENOR INTERRUPCIÓN.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000125"/>
            <a:ext cx="7772400" cy="1071563"/>
          </a:xfrm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s-ES_tradnl" sz="6200" b="1" dirty="0">
                <a:solidFill>
                  <a:schemeClr val="accent3">
                    <a:lumMod val="50000"/>
                  </a:schemeClr>
                </a:solidFill>
              </a:rPr>
              <a:t>POSTURA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87450" y="3286125"/>
            <a:ext cx="7239000" cy="277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EL PACIENTE PERMANECE EN EL BORDE DE LA SILLA, CRISPADO, TENSO Y DISPUESTO A ABALANZARSE.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8813" y="785813"/>
            <a:ext cx="6858000" cy="1500187"/>
          </a:xfrm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s-ES_tradnl" sz="5000" b="1" dirty="0">
                <a:solidFill>
                  <a:schemeClr val="accent3">
                    <a:lumMod val="50000"/>
                  </a:schemeClr>
                </a:solidFill>
              </a:rPr>
              <a:t>TENSIÓN MUSCULAR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2301875"/>
            <a:ext cx="7897813" cy="3829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SUELE SER PROPORCIONAL AL PELIGRO DE LA VIOLENCIA.</a:t>
            </a:r>
          </a:p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latin typeface="+mn-lt"/>
            </a:endParaRPr>
          </a:p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ESPALDA RÍGIDA.</a:t>
            </a:r>
          </a:p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latin typeface="+mn-lt"/>
            </a:endParaRPr>
          </a:p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PUÑOS CERRADOS.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2400" b="1">
                <a:solidFill>
                  <a:schemeClr val="bg1"/>
                </a:solidFill>
                <a:latin typeface="Arial" charset="0"/>
              </a:rPr>
              <a:t> </a:t>
            </a:r>
          </a:p>
        </p:txBody>
      </p:sp>
      <p:pic>
        <p:nvPicPr>
          <p:cNvPr id="32771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2"/>
          <p:cNvSpPr txBox="1">
            <a:spLocks noChangeArrowheads="1"/>
          </p:cNvSpPr>
          <p:nvPr/>
        </p:nvSpPr>
        <p:spPr bwMode="auto">
          <a:xfrm>
            <a:off x="2643188" y="285750"/>
            <a:ext cx="58213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sz="2800">
                <a:solidFill>
                  <a:schemeClr val="bg1"/>
                </a:solidFill>
                <a:latin typeface="Arial Black" pitchFamily="34" charset="0"/>
              </a:rPr>
              <a:t>ABORDAJE Y CONTENCION </a:t>
            </a:r>
            <a:r>
              <a:rPr lang="es-ES_tradnl" sz="2800">
                <a:latin typeface="Arial Black" pitchFamily="34" charset="0"/>
              </a:rPr>
              <a:t>A UN PACIENTE VIOLENTO</a:t>
            </a:r>
            <a:endParaRPr lang="es-ES" sz="2800">
              <a:latin typeface="Arial Black" pitchFamily="34" charset="0"/>
            </a:endParaRPr>
          </a:p>
        </p:txBody>
      </p:sp>
      <p:sp>
        <p:nvSpPr>
          <p:cNvPr id="44037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3857625" y="1500188"/>
            <a:ext cx="4752975" cy="461962"/>
          </a:xfr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ES_tradnl" sz="2400" b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PREVENCIÓN</a:t>
            </a:r>
            <a:endParaRPr lang="es-ES" sz="2400" b="1" dirty="0" smtClean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2774" name="Text Box 4"/>
          <p:cNvSpPr txBox="1">
            <a:spLocks noChangeArrowheads="1"/>
          </p:cNvSpPr>
          <p:nvPr/>
        </p:nvSpPr>
        <p:spPr bwMode="auto">
          <a:xfrm>
            <a:off x="533400" y="2444750"/>
            <a:ext cx="7681913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_tradnl" sz="2400"/>
              <a:t>La </a:t>
            </a:r>
            <a:r>
              <a:rPr lang="es-ES_tradnl" sz="2400" u="sng"/>
              <a:t>observación</a:t>
            </a:r>
            <a:r>
              <a:rPr lang="es-ES_tradnl" sz="2400"/>
              <a:t> de las características de la conducta, y la </a:t>
            </a:r>
            <a:r>
              <a:rPr lang="es-ES_tradnl" sz="2400" u="sng"/>
              <a:t>atención</a:t>
            </a:r>
            <a:r>
              <a:rPr lang="es-ES_tradnl" sz="2400"/>
              <a:t>  al tono emocional o la comunicación latente de un paciente, permiten al personal asistencial, prevenir la escalada de sentimientos hostiles y acciones peligrosas.</a:t>
            </a:r>
            <a:endParaRPr lang="es-ES_tradnl" sz="2400">
              <a:latin typeface="Arial Black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ES_tradnl" sz="2400" b="1" i="1" u="sng"/>
              <a:t>Es necesario que la unidad cuente con personal suficientemente formado a fin de asegurar que se llevarán a  cabo programas de tratamiento para prevenir la violencia.</a:t>
            </a:r>
          </a:p>
          <a:p>
            <a:pPr algn="just" eaLnBrk="1" hangingPunct="1">
              <a:spcBef>
                <a:spcPct val="50000"/>
              </a:spcBef>
            </a:pPr>
            <a:endParaRPr lang="es-ES" sz="2400" b="1" i="1" u="sng">
              <a:solidFill>
                <a:schemeClr val="accent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2857500" y="214313"/>
            <a:ext cx="60007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sz="2800">
                <a:solidFill>
                  <a:schemeClr val="bg1"/>
                </a:solidFill>
                <a:latin typeface="Arial Black" pitchFamily="34" charset="0"/>
              </a:rPr>
              <a:t>ABORDAJE Y CONTENCION A </a:t>
            </a:r>
            <a:r>
              <a:rPr lang="es-ES_tradnl" sz="2800">
                <a:latin typeface="Arial Black" pitchFamily="34" charset="0"/>
              </a:rPr>
              <a:t>UN PACIENTE VIOLENTO</a:t>
            </a:r>
            <a:endParaRPr lang="es-ES" sz="2800">
              <a:latin typeface="Arial Black" pitchFamily="34" charset="0"/>
            </a:endParaRPr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143375" y="1500188"/>
            <a:ext cx="4467225" cy="461962"/>
          </a:xfr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ES_tradnl" sz="2400" b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INTERVENCIÓN</a:t>
            </a:r>
            <a:endParaRPr lang="es-ES" sz="2400" b="1" dirty="0" smtClean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3797" name="Text Box 3"/>
          <p:cNvSpPr txBox="1">
            <a:spLocks noChangeArrowheads="1"/>
          </p:cNvSpPr>
          <p:nvPr/>
        </p:nvSpPr>
        <p:spPr bwMode="auto">
          <a:xfrm>
            <a:off x="1643063" y="2357438"/>
            <a:ext cx="6950075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_tradnl" sz="2400"/>
              <a:t>Tres estrategias fundamentales:</a:t>
            </a:r>
          </a:p>
          <a:p>
            <a:pPr algn="l" eaLnBrk="1" hangingPunct="1">
              <a:spcBef>
                <a:spcPct val="50000"/>
              </a:spcBef>
            </a:pPr>
            <a:endParaRPr lang="es-ES_tradnl" sz="2400"/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es-ES_tradnl" sz="2400"/>
              <a:t>Verbal.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es-ES_tradnl" sz="2400"/>
              <a:t>Física o mecánica.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es-ES_tradnl" sz="2400"/>
              <a:t>Farmacológica.</a:t>
            </a:r>
          </a:p>
          <a:p>
            <a:pPr algn="l" eaLnBrk="1" hangingPunct="1">
              <a:spcBef>
                <a:spcPct val="50000"/>
              </a:spcBef>
            </a:pPr>
            <a:r>
              <a:rPr lang="es-ES_tradnl" sz="2400" i="1"/>
              <a:t>Pueden utilizarse independientemente o en combinación.</a:t>
            </a:r>
          </a:p>
          <a:p>
            <a:pPr algn="l" eaLnBrk="1" hangingPunct="1">
              <a:spcBef>
                <a:spcPct val="50000"/>
              </a:spcBef>
            </a:pPr>
            <a:endParaRPr lang="es-ES" sz="24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71750" y="0"/>
            <a:ext cx="6572250" cy="857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s-ES_tradnl" smtClean="0"/>
              <a:t>INTERVENCION VERBAL</a:t>
            </a:r>
            <a:endParaRPr lang="es-ES" smtClean="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00250"/>
            <a:ext cx="7772400" cy="31432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s-ES_tradnl" sz="2600" smtClean="0"/>
          </a:p>
          <a:p>
            <a:pPr eaLnBrk="1" hangingPunct="1">
              <a:lnSpc>
                <a:spcPct val="90000"/>
              </a:lnSpc>
            </a:pPr>
            <a:r>
              <a:rPr lang="es-ES_tradnl" sz="2600" smtClean="0"/>
              <a:t>Los medios verbales de intervención y prevención han de estar considerados siempre en un  primer término.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s-ES_tradnl" sz="2600" smtClean="0"/>
          </a:p>
          <a:p>
            <a:pPr eaLnBrk="1" hangingPunct="1">
              <a:lnSpc>
                <a:spcPct val="90000"/>
              </a:lnSpc>
            </a:pPr>
            <a:r>
              <a:rPr lang="es-ES_tradnl" sz="2600" smtClean="0"/>
              <a:t>La intervención verbal puede prevenir una escalada de la conducta agresiva del usuario.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s-ES_tradnl" sz="26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ES_tradnl" sz="2600" smtClean="0"/>
              <a:t>El personal asistencial, debe mostrarse protector y no autoritario, a la vez que dejando constancia de las normas y limitaciones sociales.</a:t>
            </a:r>
          </a:p>
          <a:p>
            <a:pPr eaLnBrk="1" hangingPunct="1">
              <a:lnSpc>
                <a:spcPct val="90000"/>
              </a:lnSpc>
            </a:pPr>
            <a:endParaRPr lang="es-ES_tradnl" sz="26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s-ES_tradnl" sz="26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s-ES" sz="260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8750" y="0"/>
            <a:ext cx="7715250" cy="857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s-ES_tradnl" sz="4600" b="1" smtClean="0"/>
              <a:t>INTERVENCION VERBAL</a:t>
            </a:r>
            <a:endParaRPr lang="es-ES" sz="4600" b="1" smtClean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00250"/>
            <a:ext cx="7772400" cy="3143250"/>
          </a:xfrm>
        </p:spPr>
        <p:txBody>
          <a:bodyPr/>
          <a:lstStyle/>
          <a:p>
            <a:pPr algn="ctr" eaLnBrk="1" hangingPunct="1">
              <a:buFont typeface="Wingdings" pitchFamily="2" charset="2"/>
              <a:buChar char="§"/>
              <a:defRPr/>
            </a:pPr>
            <a:r>
              <a:rPr lang="es-ES_tradnl" sz="2600" b="1" dirty="0" smtClean="0">
                <a:solidFill>
                  <a:schemeClr val="accent3">
                    <a:lumMod val="50000"/>
                  </a:schemeClr>
                </a:solidFill>
              </a:rPr>
              <a:t>TRES FASES DE INTERVENCIÓN VERBAL,  PARA PREVENIR LA ESCALADA DE LA CONDUCTA AGRESIVA: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s-ES_tradnl" b="1" dirty="0" smtClean="0"/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s-ES_tradnl" sz="1900" b="1" dirty="0" smtClean="0"/>
              <a:t>TOMA DE CONTACTO.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_tradnl" sz="1900" b="1" dirty="0" smtClean="0"/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s-ES_tradnl" sz="1900" b="1" dirty="0" smtClean="0"/>
              <a:t>DESCUBRIR LA FUENTE DE LA ALTERACIÓN.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_tradnl" sz="1900" b="1" dirty="0" smtClean="0"/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s-ES_tradnl" sz="1900" b="1" dirty="0" smtClean="0"/>
              <a:t>AYUDAR A LA PERSONA CON LAS CONDUCTAS ALTERNATIVAS Y LA RESOLUCIÓN DE PROBLEMAS.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s-ES_tradnl" sz="1900" b="1" dirty="0" smtClean="0">
              <a:solidFill>
                <a:schemeClr val="accent2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s-ES" sz="1900" b="1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14500" y="0"/>
            <a:ext cx="7113588" cy="928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s-ES_tradnl" sz="4600" b="1" smtClean="0"/>
              <a:t>INTERVENCION VERBAL</a:t>
            </a:r>
            <a:endParaRPr lang="es-ES" sz="4600" b="1" smtClean="0"/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00250"/>
            <a:ext cx="7772400" cy="314325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600" b="1" dirty="0" smtClean="0">
                <a:solidFill>
                  <a:schemeClr val="accent3">
                    <a:lumMod val="50000"/>
                  </a:schemeClr>
                </a:solidFill>
              </a:rPr>
              <a:t>TOMA DE CONTACTO.</a:t>
            </a:r>
          </a:p>
          <a:p>
            <a:pPr eaLnBrk="1" hangingPunct="1">
              <a:defRPr/>
            </a:pPr>
            <a:endParaRPr lang="es-ES_tradnl" sz="2600" b="1" dirty="0" smtClean="0">
              <a:solidFill>
                <a:schemeClr val="accent2"/>
              </a:solidFill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s-ES_tradnl" sz="2600" b="1" dirty="0" smtClean="0"/>
              <a:t>Mostrar tranquilidad y control, tono de voz normal, que no resulte provocador ni crítico.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s-ES_tradnl" sz="2600" b="1" dirty="0" smtClean="0"/>
              <a:t>Observación de la conducta y preguntarse que puede estar sintiendo.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s-ES_tradnl" sz="2600" b="1" dirty="0" smtClean="0"/>
              <a:t>Manifestar lo que se ve en su conducta y verificar las ideas con la persona</a:t>
            </a:r>
            <a:r>
              <a:rPr lang="es-ES_tradnl" sz="2600" dirty="0" smtClean="0"/>
              <a:t> .</a:t>
            </a:r>
            <a:endParaRPr lang="es-E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43063" y="0"/>
            <a:ext cx="7108825" cy="1238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s-ES_tradnl" sz="4600" b="1" smtClean="0"/>
              <a:t>INTERVENCION VERBAL</a:t>
            </a:r>
            <a:endParaRPr lang="es-ES" sz="4600" b="1" smtClean="0"/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00250"/>
            <a:ext cx="7772400" cy="31432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600" b="1" dirty="0" smtClean="0">
                <a:solidFill>
                  <a:schemeClr val="accent3">
                    <a:lumMod val="50000"/>
                  </a:schemeClr>
                </a:solidFill>
              </a:rPr>
              <a:t>DESCUBRIR FUENTE DE MALESTAR</a:t>
            </a:r>
          </a:p>
          <a:p>
            <a:pPr eaLnBrk="1" hangingPunct="1">
              <a:lnSpc>
                <a:spcPct val="90000"/>
              </a:lnSpc>
              <a:defRPr/>
            </a:pPr>
            <a:endParaRPr lang="es-ES_tradnl" sz="2600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s-ES_tradnl" sz="2600" dirty="0" smtClean="0"/>
              <a:t>Intentar descubrir la preocupación de la persona.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s-ES_tradnl" sz="2600" dirty="0" smtClean="0"/>
              <a:t>Responder con empatía, interés y disposición de ayuda.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s-ES_tradnl" sz="2600" dirty="0" smtClean="0"/>
              <a:t>Intentar validar suposiciones sobre lo que está experimentando, así como acontecimientos previos.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s-ES_tradnl" sz="2600" dirty="0" smtClean="0"/>
              <a:t>Animar a que describa y clarifique la experiencia presente.</a:t>
            </a:r>
          </a:p>
          <a:p>
            <a:pPr eaLnBrk="1" hangingPunct="1">
              <a:lnSpc>
                <a:spcPct val="90000"/>
              </a:lnSpc>
              <a:defRPr/>
            </a:pPr>
            <a:endParaRPr lang="es-ES_tradnl" sz="2600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" sz="26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57438" y="0"/>
            <a:ext cx="6330950" cy="1341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s-ES_tradnl" b="1" smtClean="0"/>
              <a:t>INTERVENCION VERBAL</a:t>
            </a:r>
            <a:endParaRPr lang="es-ES" b="1" smtClean="0"/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00250"/>
            <a:ext cx="7772400" cy="31432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600" b="1" dirty="0" smtClean="0">
                <a:solidFill>
                  <a:schemeClr val="accent3">
                    <a:lumMod val="50000"/>
                  </a:schemeClr>
                </a:solidFill>
              </a:rPr>
              <a:t>DESCUBRIMIENTO FUENTE DE MALESTAR.</a:t>
            </a:r>
          </a:p>
          <a:p>
            <a:pPr eaLnBrk="1" hangingPunct="1">
              <a:lnSpc>
                <a:spcPct val="90000"/>
              </a:lnSpc>
              <a:defRPr/>
            </a:pPr>
            <a:endParaRPr lang="es-ES_tradnl" sz="2600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s-ES_tradnl" sz="2600" dirty="0" smtClean="0"/>
              <a:t>Utilizar preguntas abiertas.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s-ES_tradnl" sz="2600" dirty="0" smtClean="0"/>
              <a:t>Atención! Con las preguntas positivas o negativas.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s-ES_tradnl" sz="2600" dirty="0" smtClean="0"/>
              <a:t>Evitar utilizar ¿por qué?.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s-ES_tradnl" sz="2600" dirty="0" smtClean="0"/>
              <a:t>Cuando responda escuchar y parafrasear.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s-ES_tradnl" sz="2600" dirty="0" smtClean="0"/>
              <a:t>Preguntar si lo que se ha entendido es correcto.</a:t>
            </a:r>
            <a:endParaRPr lang="es-E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57438" y="0"/>
            <a:ext cx="6462712" cy="990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s-ES_tradnl" sz="4600" b="1" smtClean="0"/>
              <a:t>INTERVENCION VERBAL</a:t>
            </a:r>
            <a:endParaRPr lang="es-ES" sz="4600" b="1" smtClean="0"/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00250"/>
            <a:ext cx="7772400" cy="31432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600" b="1" dirty="0" smtClean="0">
                <a:solidFill>
                  <a:schemeClr val="accent3">
                    <a:lumMod val="50000"/>
                  </a:schemeClr>
                </a:solidFill>
              </a:rPr>
              <a:t>ENFOQUE EN LA COMPETENCIA DEL PACIENTE Y RESOLUCIÓN ALTERNATIVA DE PROBLEMAS.</a:t>
            </a:r>
          </a:p>
          <a:p>
            <a:pPr eaLnBrk="1" hangingPunct="1">
              <a:lnSpc>
                <a:spcPct val="90000"/>
              </a:lnSpc>
              <a:defRPr/>
            </a:pPr>
            <a:endParaRPr lang="es-ES_tradnl" sz="2600" b="1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s-ES_tradnl" sz="2600" b="1" dirty="0" smtClean="0"/>
              <a:t>Si es posible hablar con la persona de un plan de acción que podría ayudarle a hacer frente a la situación.</a:t>
            </a:r>
            <a:endParaRPr lang="es-ES_tradnl" sz="2600" b="1" i="1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s-ES_tradnl" sz="2200" b="1" i="1" dirty="0" smtClean="0"/>
              <a:t>Resulta útil hablar de: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endParaRPr lang="es-ES_tradnl" sz="2200" b="1" i="1" dirty="0" smtClean="0"/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s-ES_tradnl" b="1" i="1" dirty="0" smtClean="0"/>
              <a:t>¿Qué quiere la persona?.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s-ES_tradnl" b="1" i="1" dirty="0" smtClean="0"/>
              <a:t>¿qué ha intentado en el pasado?.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s-ES_tradnl" b="1" i="1" dirty="0" smtClean="0"/>
              <a:t>¿Cómo funcionó?.</a:t>
            </a:r>
            <a:endParaRPr lang="es-ES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7188" y="357188"/>
            <a:ext cx="7772400" cy="4071937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06438" y="3214688"/>
            <a:ext cx="5237162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PRESENTARNOS AL PACIENTE SI NO NOS CONOCE.</a:t>
            </a:r>
            <a:endParaRPr lang="es-ES_tradnl" sz="3900" kern="0" dirty="0">
              <a:solidFill>
                <a:schemeClr val="accent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641350"/>
            <a:ext cx="7772400" cy="264318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33400" y="2514600"/>
            <a:ext cx="44180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EVITAR MANIFESTAR EL PROPIO MIEDO</a:t>
            </a:r>
            <a:endParaRPr lang="es-ES_tradnl" sz="3900" b="1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3011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4301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706563"/>
            <a:ext cx="7772400" cy="642937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3400" y="2770188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APARENTAR CALMA Y CONTROL DE LA SITUACIÓN</a:t>
            </a:r>
            <a:endParaRPr lang="es-ES_tradnl" sz="3900" b="1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4035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440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1813" y="2741613"/>
            <a:ext cx="4954587" cy="365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PREOCUPARNOS POR NUESTRA PROPIA SEGURIDAD</a:t>
            </a:r>
            <a:endParaRPr lang="es-ES_tradnl" sz="39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5059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4506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449638" y="2270125"/>
            <a:ext cx="4905375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NO OBLIGAR A PERMANECER INMOVIL AL PACIENTE.</a:t>
            </a:r>
            <a:endParaRPr lang="es-ES_tradnl" sz="3900" b="1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6083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4608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3400" y="2667000"/>
            <a:ext cx="442118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b="1" kern="0" dirty="0">
                <a:latin typeface="Comic Sans MS" pitchFamily="66" charset="0"/>
              </a:rPr>
              <a:t>INTENTAR QUE TANTO NOSOTROS COMO EL PACIENTE PERMANEZCAMOS SENTADOS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7107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4710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3400" y="2514600"/>
            <a:ext cx="4495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b="1" kern="0" dirty="0">
                <a:latin typeface="Comic Sans MS" pitchFamily="66" charset="0"/>
              </a:rPr>
              <a:t>ADAPTAR EL TRATO (TU, USTED) A LA MANERA QUE CREAMOS VAMOS A SER MAS ACEPTADOS.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8131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4813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33400" y="2743200"/>
            <a:ext cx="5181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NO DISTANCIARNOS NI ACERCARNOS DEMASIADO.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9155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4915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3400" y="2741613"/>
            <a:ext cx="3810000" cy="350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NO MIRAR FIJAMENTE A LOS OJOS.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0179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5018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23875" y="2362200"/>
            <a:ext cx="47339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NO ACORRALARLO, PERMITIRLE SIEMPRE UN ESCAPE.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1203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5120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88988" y="2524125"/>
            <a:ext cx="4157662" cy="327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CREAR CLIMA DE CONFIANZA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2227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06438" y="2187575"/>
            <a:ext cx="5326062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ESCUCHAR ATENTAMENTE. TOMARSE EL TIEMPO NECESARIO.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3251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5325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42913" y="2514600"/>
            <a:ext cx="451008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HABLAR SUAVEMENTE.NUNCA HACERLO MAS ALTO QUE EL.</a:t>
            </a:r>
            <a:endParaRPr lang="es-ES_tradnl" sz="39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4275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5427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7200" y="3048000"/>
            <a:ext cx="4953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DE ENTRADA NO ABORDAR ASPECTOS CONFLICTIVOS.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5299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5530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7200" y="2514600"/>
            <a:ext cx="5105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500" b="1" kern="0" dirty="0">
                <a:latin typeface="Comic Sans MS" pitchFamily="66" charset="0"/>
              </a:rPr>
              <a:t>CAMBIAR RAPIDAMENTE DE TEMA SI EL ELEGIDO PROVOCA REACCIONES NO DESEADAS.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6323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56326" name="Rectangle 3"/>
          <p:cNvSpPr txBox="1">
            <a:spLocks noChangeArrowheads="1"/>
          </p:cNvSpPr>
          <p:nvPr/>
        </p:nvSpPr>
        <p:spPr bwMode="auto">
          <a:xfrm>
            <a:off x="457200" y="2438400"/>
            <a:ext cx="5410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rgbClr val="CD0921"/>
              </a:buClr>
              <a:buFontTx/>
              <a:buChar char="•"/>
            </a:pPr>
            <a:r>
              <a:rPr lang="es-ES_tradnl" sz="3900" b="1">
                <a:latin typeface="Comic Sans MS" pitchFamily="66" charset="0"/>
              </a:rPr>
              <a:t>ELEGIR PREGUNTAS CORTAS, CONCISAS, DIRECTAS.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7347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573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7200" y="2819400"/>
            <a:ext cx="5867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VALORAR LA CONVENIENCIA O NO DE LA PRESENCIA DE ALGÚN FAMILIAR.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8371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5837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706563"/>
            <a:ext cx="7772400" cy="642937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58374" name="Rectangle 3"/>
          <p:cNvSpPr txBox="1">
            <a:spLocks noChangeArrowheads="1"/>
          </p:cNvSpPr>
          <p:nvPr/>
        </p:nvSpPr>
        <p:spPr bwMode="auto">
          <a:xfrm>
            <a:off x="423863" y="2971800"/>
            <a:ext cx="3995737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rgbClr val="CD0921"/>
              </a:buClr>
              <a:buFontTx/>
              <a:buChar char="•"/>
            </a:pPr>
            <a:r>
              <a:rPr lang="es-ES_tradnl" sz="3200" b="1">
                <a:latin typeface="Comic Sans MS" pitchFamily="66" charset="0"/>
              </a:rPr>
              <a:t>BUSCAR UNA MANERA DE APROXIMACIÓN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9395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5939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706563"/>
            <a:ext cx="7772400" cy="642937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s-ES_tradnl" b="1" i="1" smtClean="0">
                <a:solidFill>
                  <a:srgbClr val="7F7F7F"/>
                </a:solidFill>
                <a:latin typeface="Arial" charset="0"/>
              </a:rPr>
              <a:t>INTERVENCIÓN  VERBAL</a:t>
            </a:r>
            <a:endParaRPr lang="es-ES_tradnl" smtClean="0">
              <a:solidFill>
                <a:srgbClr val="7F7F7F"/>
              </a:solidFill>
            </a:endParaRPr>
          </a:p>
          <a:p>
            <a:pPr eaLnBrk="1" hangingPunct="1"/>
            <a:endParaRPr lang="es-ES_tradnl" smtClean="0">
              <a:solidFill>
                <a:srgbClr val="7F7F7F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06438" y="2892425"/>
            <a:ext cx="4035425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NO ENGAÑAR AL PACIENTE.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60419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79463" y="3108325"/>
            <a:ext cx="4035425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900" b="1" kern="0" dirty="0">
                <a:latin typeface="Comic Sans MS" pitchFamily="66" charset="0"/>
              </a:rPr>
              <a:t>ANOTAR LO OCURRIDO.</a:t>
            </a:r>
            <a:endParaRPr lang="es-ES_tradnl" sz="3900" kern="0" dirty="0">
              <a:latin typeface="+mn-lt"/>
            </a:endParaRPr>
          </a:p>
        </p:txBody>
      </p:sp>
      <p:sp>
        <p:nvSpPr>
          <p:cNvPr id="60422" name="Rectangle 9"/>
          <p:cNvSpPr>
            <a:spLocks noChangeArrowheads="1"/>
          </p:cNvSpPr>
          <p:nvPr/>
        </p:nvSpPr>
        <p:spPr bwMode="auto">
          <a:xfrm>
            <a:off x="827088" y="1844675"/>
            <a:ext cx="3967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20000"/>
              </a:spcBef>
              <a:buClr>
                <a:srgbClr val="CD0921"/>
              </a:buClr>
              <a:buFontTx/>
              <a:buChar char="•"/>
            </a:pPr>
            <a:r>
              <a:rPr lang="es-ES_tradnl" sz="2400" b="1" i="1">
                <a:solidFill>
                  <a:srgbClr val="7F7F7F"/>
                </a:solidFill>
              </a:rPr>
              <a:t>INTERVENCIÓN  VERBAL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>
                <a:solidFill>
                  <a:schemeClr val="tx1"/>
                </a:solidFill>
              </a:rPr>
              <a:t>ENCUESTA DE VALORACIÓN</a:t>
            </a:r>
            <a:endParaRPr lang="es-ES" smtClean="0">
              <a:solidFill>
                <a:schemeClr val="tx1"/>
              </a:solidFill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mtClean="0"/>
              <a:t>Empatía</a:t>
            </a:r>
          </a:p>
          <a:p>
            <a:r>
              <a:rPr lang="es-ES_tradnl" smtClean="0"/>
              <a:t>Competencia profesional</a:t>
            </a:r>
          </a:p>
          <a:p>
            <a:r>
              <a:rPr lang="es-ES_tradnl" smtClean="0"/>
              <a:t>Utilización del lenguaje adecuado</a:t>
            </a:r>
          </a:p>
          <a:p>
            <a:r>
              <a:rPr lang="es-ES_tradnl" smtClean="0"/>
              <a:t>Saber escuchar</a:t>
            </a:r>
          </a:p>
          <a:p>
            <a:r>
              <a:rPr lang="es-ES_tradnl" smtClean="0"/>
              <a:t>Amabilidad </a:t>
            </a:r>
          </a:p>
          <a:p>
            <a:r>
              <a:rPr lang="es-ES_tradnl" smtClean="0"/>
              <a:t>Comprensión</a:t>
            </a:r>
          </a:p>
          <a:p>
            <a:r>
              <a:rPr lang="es-ES_tradnl" smtClean="0"/>
              <a:t>Asertividad</a:t>
            </a: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>
                <a:solidFill>
                  <a:schemeClr val="tx1"/>
                </a:solidFill>
              </a:rPr>
              <a:t>ENCUESTA DE VALORACIÓN</a:t>
            </a:r>
            <a:endParaRPr lang="es-ES" smtClean="0">
              <a:solidFill>
                <a:schemeClr val="tx1"/>
              </a:solidFill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2800" smtClean="0"/>
              <a:t>Dar confianza y seguridad</a:t>
            </a:r>
          </a:p>
          <a:p>
            <a:r>
              <a:rPr lang="es-ES_tradnl" sz="2800" smtClean="0"/>
              <a:t>Calidez humana</a:t>
            </a:r>
          </a:p>
          <a:p>
            <a:r>
              <a:rPr lang="es-ES_tradnl" sz="2800" smtClean="0"/>
              <a:t>Educación</a:t>
            </a:r>
          </a:p>
          <a:p>
            <a:r>
              <a:rPr lang="es-ES_tradnl" sz="2800" smtClean="0"/>
              <a:t>Mostrar sinceridad</a:t>
            </a:r>
          </a:p>
          <a:p>
            <a:r>
              <a:rPr lang="es-ES_tradnl" sz="2800" smtClean="0"/>
              <a:t>Capacidad de análisis</a:t>
            </a:r>
          </a:p>
          <a:p>
            <a:r>
              <a:rPr lang="es-ES_tradnl" sz="2800" smtClean="0"/>
              <a:t>Toma de decisiones</a:t>
            </a:r>
          </a:p>
          <a:p>
            <a:r>
              <a:rPr lang="es-ES_tradnl" sz="2800" smtClean="0"/>
              <a:t>Flexibilidad</a:t>
            </a:r>
          </a:p>
          <a:p>
            <a:r>
              <a:rPr lang="es-ES_tradnl" sz="2800" smtClean="0"/>
              <a:t>Calidad asistencial</a:t>
            </a:r>
            <a:endParaRPr lang="es-E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>
                <a:solidFill>
                  <a:schemeClr val="tx1"/>
                </a:solidFill>
              </a:rPr>
              <a:t>ENCUESTA DE VALORACIÓN</a:t>
            </a:r>
            <a:endParaRPr lang="es-ES" smtClean="0">
              <a:solidFill>
                <a:schemeClr val="tx1"/>
              </a:solidFill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2800" smtClean="0"/>
              <a:t>Dinamismo</a:t>
            </a:r>
          </a:p>
          <a:p>
            <a:r>
              <a:rPr lang="es-ES_tradnl" sz="2800" smtClean="0"/>
              <a:t>Saber pedir ayuda</a:t>
            </a:r>
          </a:p>
          <a:p>
            <a:r>
              <a:rPr lang="es-ES_tradnl" sz="2800" smtClean="0"/>
              <a:t>Destreza</a:t>
            </a:r>
          </a:p>
          <a:p>
            <a:r>
              <a:rPr lang="es-ES_tradnl" sz="2800" smtClean="0"/>
              <a:t>Sensibilidad</a:t>
            </a:r>
          </a:p>
          <a:p>
            <a:r>
              <a:rPr lang="es-ES_tradnl" sz="2800" smtClean="0"/>
              <a:t>Tenacidad</a:t>
            </a:r>
          </a:p>
          <a:p>
            <a:r>
              <a:rPr lang="es-ES_tradnl" sz="2800" smtClean="0"/>
              <a:t>Paciencia</a:t>
            </a:r>
          </a:p>
          <a:p>
            <a:r>
              <a:rPr lang="es-ES_tradnl" sz="2800" smtClean="0"/>
              <a:t>Coherencia</a:t>
            </a:r>
          </a:p>
          <a:p>
            <a:r>
              <a:rPr lang="es-ES_tradnl" sz="2800" smtClean="0"/>
              <a:t>Poder de observación</a:t>
            </a:r>
            <a:endParaRPr lang="es-E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>
                <a:solidFill>
                  <a:schemeClr val="tx1"/>
                </a:solidFill>
              </a:rPr>
              <a:t>ENCUESTA DE VALORACIÓN</a:t>
            </a:r>
            <a:endParaRPr lang="es-ES" smtClean="0">
              <a:solidFill>
                <a:schemeClr val="tx1"/>
              </a:solidFill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mtClean="0"/>
              <a:t>Trabajo en equipo</a:t>
            </a:r>
          </a:p>
          <a:p>
            <a:r>
              <a:rPr lang="es-ES_tradnl" smtClean="0"/>
              <a:t>Dedicación</a:t>
            </a:r>
          </a:p>
          <a:p>
            <a:r>
              <a:rPr lang="es-ES_tradnl" smtClean="0"/>
              <a:t>Buen aspecto</a:t>
            </a:r>
          </a:p>
          <a:p>
            <a:r>
              <a:rPr lang="es-ES_tradnl" smtClean="0"/>
              <a:t>Ser responsable</a:t>
            </a:r>
          </a:p>
          <a:p>
            <a:r>
              <a:rPr lang="es-ES_tradnl" smtClean="0"/>
              <a:t>Autonomía</a:t>
            </a:r>
          </a:p>
          <a:p>
            <a:r>
              <a:rPr lang="es-ES_tradnl" smtClean="0"/>
              <a:t>Capacidad de trabajo</a:t>
            </a:r>
          </a:p>
          <a:p>
            <a:r>
              <a:rPr lang="es-ES_tradnl" smtClean="0"/>
              <a:t>Cooperación</a:t>
            </a: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>
                <a:solidFill>
                  <a:schemeClr val="tx1"/>
                </a:solidFill>
              </a:rPr>
              <a:t>ENCUESTA DE VALORACIÓN</a:t>
            </a:r>
            <a:endParaRPr lang="es-ES" smtClean="0">
              <a:solidFill>
                <a:schemeClr val="tx1"/>
              </a:solidFill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2800" smtClean="0"/>
              <a:t>Interés</a:t>
            </a:r>
          </a:p>
          <a:p>
            <a:r>
              <a:rPr lang="es-ES_tradnl" sz="2800" smtClean="0"/>
              <a:t>Madurez</a:t>
            </a:r>
          </a:p>
          <a:p>
            <a:r>
              <a:rPr lang="es-ES_tradnl" sz="2800" smtClean="0"/>
              <a:t>Iniciativa</a:t>
            </a:r>
          </a:p>
          <a:p>
            <a:r>
              <a:rPr lang="es-ES_tradnl" sz="2800" smtClean="0"/>
              <a:t>Discreción</a:t>
            </a:r>
          </a:p>
          <a:p>
            <a:r>
              <a:rPr lang="es-ES_tradnl" sz="2800" smtClean="0"/>
              <a:t>Optimismo</a:t>
            </a:r>
          </a:p>
          <a:p>
            <a:r>
              <a:rPr lang="es-ES_tradnl" sz="2800" smtClean="0"/>
              <a:t>Tolerancia</a:t>
            </a:r>
          </a:p>
          <a:p>
            <a:r>
              <a:rPr lang="es-ES_tradnl" sz="2800" smtClean="0"/>
              <a:t>Creatividad</a:t>
            </a:r>
          </a:p>
          <a:p>
            <a:r>
              <a:rPr lang="es-ES_tradnl" sz="2800" smtClean="0"/>
              <a:t>Disciplina</a:t>
            </a:r>
            <a:endParaRPr lang="es-E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_tradnl" smtClean="0">
                <a:solidFill>
                  <a:schemeClr val="tx1"/>
                </a:solidFill>
              </a:rPr>
              <a:t>ENCUESTA DE VALORACIÓN</a:t>
            </a:r>
            <a:endParaRPr lang="es-ES" smtClean="0">
              <a:solidFill>
                <a:schemeClr val="tx1"/>
              </a:solidFill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mtClean="0"/>
              <a:t>Sociabilidad</a:t>
            </a:r>
          </a:p>
          <a:p>
            <a:r>
              <a:rPr lang="es-ES_tradnl" smtClean="0"/>
              <a:t>Autocontrol</a:t>
            </a:r>
          </a:p>
          <a:p>
            <a:r>
              <a:rPr lang="es-ES_tradnl" smtClean="0"/>
              <a:t>Seguridad</a:t>
            </a:r>
          </a:p>
          <a:p>
            <a:r>
              <a:rPr lang="es-ES_tradnl" smtClean="0"/>
              <a:t>Implicación</a:t>
            </a:r>
          </a:p>
          <a:p>
            <a:r>
              <a:rPr lang="es-ES_tradnl" smtClean="0"/>
              <a:t>Capacidad de organización</a:t>
            </a:r>
          </a:p>
          <a:p>
            <a:r>
              <a:rPr lang="es-ES_tradnl" smtClean="0"/>
              <a:t>Sinceridad</a:t>
            </a: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ES_tradnl" b="1" smtClean="0">
                <a:solidFill>
                  <a:schemeClr val="tx1"/>
                </a:solidFill>
              </a:rPr>
              <a:t>ACTITUD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s-ES_tradnl" smtClean="0"/>
          </a:p>
          <a:p>
            <a:pPr algn="ctr">
              <a:lnSpc>
                <a:spcPct val="90000"/>
              </a:lnSpc>
            </a:pPr>
            <a:r>
              <a:rPr lang="es-ES_tradnl" smtClean="0"/>
              <a:t>ORIENTACIÓN O TENDENCIA PSÍQUICA DE REACCIONAR ANTE UNA SITUACIÓN.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s-ES_tradnl" smtClean="0"/>
          </a:p>
          <a:p>
            <a:pPr algn="ctr">
              <a:lnSpc>
                <a:spcPct val="90000"/>
              </a:lnSpc>
            </a:pPr>
            <a:r>
              <a:rPr lang="es-ES_tradnl" smtClean="0"/>
              <a:t>Las actitudes consisten en costumbres sociales que se trasmiten en el proceso de socialización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86213" y="-171450"/>
            <a:ext cx="44021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r>
              <a:rPr lang="es-ES_tradnl" b="1" smtClean="0"/>
              <a:t>ACTITUDES: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7772400" cy="3733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ctr">
              <a:buClr>
                <a:schemeClr val="accent2"/>
              </a:buClr>
              <a:buSzPct val="75000"/>
              <a:buFont typeface="Monotype Sorts" pitchFamily="2" charset="2"/>
              <a:buChar char="u"/>
            </a:pPr>
            <a:r>
              <a:rPr lang="es-ES_tradnl" sz="4000" smtClean="0"/>
              <a:t>PERMANECER NATURAL, SIN SER INSENSIBLE AL SUFRIMIENTO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57650" y="-242888"/>
            <a:ext cx="4762500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r>
              <a:rPr lang="es-ES_tradnl" b="1" smtClean="0"/>
              <a:t>ACTITUDES: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7772400" cy="36576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ctr"/>
            <a:r>
              <a:rPr lang="es-ES_tradnl" sz="4000" smtClean="0"/>
              <a:t>NO PERMANECER CALLADOS PERO TAMPOCO EMPEÑARNOS EN DIALOGAR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51275" y="-31750"/>
            <a:ext cx="4608513" cy="868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r>
              <a:rPr lang="es-ES_tradnl" b="1" smtClean="0"/>
              <a:t>ACTITUDES.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7772400" cy="35814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ctr"/>
            <a:r>
              <a:rPr lang="es-ES_tradnl" sz="4000" smtClean="0"/>
              <a:t>NO SER INDIFERENTES, PERO TAMPOCO EXCESIVAMENTE CORDIALES.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51238" y="44450"/>
            <a:ext cx="4908550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r>
              <a:rPr lang="es-ES_tradnl" sz="4000" b="1" smtClean="0"/>
              <a:t>ACTITUDES: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819400"/>
            <a:ext cx="7696200" cy="36576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ctr"/>
            <a:r>
              <a:rPr lang="es-ES_tradnl" sz="4400" smtClean="0"/>
              <a:t>ORIENTAR EN NUESTRA REALIDAD.</a:t>
            </a:r>
          </a:p>
          <a:p>
            <a:pPr algn="ctr">
              <a:buFontTx/>
              <a:buNone/>
            </a:pPr>
            <a:r>
              <a:rPr lang="es-ES_tradnl" smtClean="0"/>
              <a:t> </a:t>
            </a:r>
          </a:p>
          <a:p>
            <a:pPr>
              <a:buFontTx/>
              <a:buNone/>
            </a:pPr>
            <a:r>
              <a:rPr lang="es-ES_tradnl" sz="4400" smtClean="0"/>
              <a:t>                                   </a:t>
            </a:r>
          </a:p>
          <a:p>
            <a:pPr lvl="1">
              <a:buFontTx/>
              <a:buNone/>
            </a:pPr>
            <a:endParaRPr lang="es-ES_tradnl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286000"/>
            <a:ext cx="7467600" cy="3429000"/>
          </a:xfrm>
        </p:spPr>
        <p:txBody>
          <a:bodyPr/>
          <a:lstStyle/>
          <a:p>
            <a:pPr algn="ctr"/>
            <a:r>
              <a:rPr lang="es-ES_tradnl" sz="4400" smtClean="0"/>
              <a:t>TOLERAR EL DISCURSO, PERO NO ACEPTARLO.</a:t>
            </a:r>
          </a:p>
        </p:txBody>
      </p:sp>
      <p:sp>
        <p:nvSpPr>
          <p:cNvPr id="7270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348038" y="-26988"/>
            <a:ext cx="5699125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mtClean="0"/>
              <a:t>ACTITUDES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620000" cy="3733800"/>
          </a:xfrm>
        </p:spPr>
        <p:txBody>
          <a:bodyPr/>
          <a:lstStyle/>
          <a:p>
            <a:pPr algn="ctr"/>
            <a:r>
              <a:rPr lang="es-ES_tradnl" sz="4400" smtClean="0"/>
              <a:t>CREAR UN AMBIENTE DE SEGURIDAD.</a:t>
            </a:r>
          </a:p>
        </p:txBody>
      </p:sp>
      <p:sp>
        <p:nvSpPr>
          <p:cNvPr id="73731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840163" y="-26988"/>
            <a:ext cx="4835525" cy="5619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z="4000" smtClean="0"/>
              <a:t>ACTITUDES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_tradnl" b="1" smtClean="0">
                <a:solidFill>
                  <a:schemeClr val="tx1"/>
                </a:solidFill>
              </a:rPr>
              <a:t>ACTITUDES: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sz="4400" smtClean="0"/>
              <a:t>CREAR UN CLIMA DE CONFIANZA.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_tradnl" sz="3600" smtClean="0"/>
              <a:t>	*</a:t>
            </a:r>
            <a:r>
              <a:rPr lang="es-ES_tradnl" sz="3600" i="1" smtClean="0"/>
              <a:t>DEMOSTRANDO INTERÉS POR EL COMO PERSONA.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_tradnl" sz="3600" i="1" smtClean="0"/>
              <a:t>	*NO ENGAÑARLO.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_tradnl" sz="3600" i="1" smtClean="0"/>
              <a:t>	*CUIDAR LA CONFIDENCIALIDAD.</a:t>
            </a:r>
            <a:endParaRPr lang="es-ES_tradnl" sz="4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_tradnl" b="1" smtClean="0">
                <a:solidFill>
                  <a:schemeClr val="tx1"/>
                </a:solidFill>
              </a:rPr>
              <a:t>ACTITUDES: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 smtClean="0"/>
          </a:p>
          <a:p>
            <a:endParaRPr lang="es-ES_tradnl" smtClean="0"/>
          </a:p>
          <a:p>
            <a:pPr algn="ctr"/>
            <a:r>
              <a:rPr lang="es-ES_tradnl" smtClean="0"/>
              <a:t>IMPORTANCIA DEL LENGUAJE NO VERBAL.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9144000" cy="4114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s-ES_tradnl" sz="4000" b="1" smtClean="0"/>
              <a:t>TOCAR / NO TOCAR</a:t>
            </a:r>
          </a:p>
          <a:p>
            <a:pPr>
              <a:lnSpc>
                <a:spcPct val="90000"/>
              </a:lnSpc>
              <a:buFontTx/>
              <a:buNone/>
            </a:pPr>
            <a:endParaRPr lang="es-ES_tradnl" sz="4000" b="1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s-ES_tradnl" sz="2800" b="1" i="1" smtClean="0"/>
              <a:t>EL TACTO.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_tradnl" sz="2800" b="1" i="1" smtClean="0"/>
              <a:t>Identificar: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_tradnl" sz="2800" b="1" i="1" smtClean="0"/>
              <a:t>*Grado de bienestar o malestar.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_tradnl" sz="2800" b="1" i="1" smtClean="0"/>
              <a:t>*Las prohibiciones que la acompañan.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_tradnl" sz="2800" b="1" i="1" smtClean="0"/>
              <a:t>*Sus fantasías.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_tradnl" sz="2800" b="1" i="1" smtClean="0"/>
              <a:t>*Sus recelos, tanto de malestar como de placer</a:t>
            </a:r>
            <a:r>
              <a:rPr lang="es-ES_tradnl" b="1" i="1" smtClean="0"/>
              <a:t>.</a:t>
            </a:r>
            <a:endParaRPr lang="es-ES_tradnl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ext Box 2"/>
          <p:cNvSpPr txBox="1">
            <a:spLocks noChangeArrowheads="1"/>
          </p:cNvSpPr>
          <p:nvPr/>
        </p:nvSpPr>
        <p:spPr bwMode="auto">
          <a:xfrm>
            <a:off x="457200" y="914400"/>
            <a:ext cx="8320088" cy="496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sz="3200" b="1" i="1"/>
              <a:t>EL SILENCIO:</a:t>
            </a:r>
          </a:p>
          <a:p>
            <a:pPr algn="l"/>
            <a:endParaRPr lang="es-ES_tradnl" sz="3200" b="1" i="1"/>
          </a:p>
          <a:p>
            <a:pPr algn="l"/>
            <a:r>
              <a:rPr lang="es-ES_tradnl" sz="3200" b="1" i="1"/>
              <a:t>*Es la técnica de comunicación menos utilizada pertinentemente.</a:t>
            </a:r>
          </a:p>
          <a:p>
            <a:pPr algn="l"/>
            <a:endParaRPr lang="es-ES_tradnl" sz="3200" b="1" i="1"/>
          </a:p>
          <a:p>
            <a:pPr algn="l"/>
            <a:r>
              <a:rPr lang="es-ES_tradnl" sz="3200" b="1" i="1"/>
              <a:t>*El silencio no es un gran vacío.</a:t>
            </a:r>
          </a:p>
          <a:p>
            <a:pPr algn="l"/>
            <a:endParaRPr lang="es-ES_tradnl" sz="3200" b="1" i="1"/>
          </a:p>
          <a:p>
            <a:pPr algn="l"/>
            <a:r>
              <a:rPr lang="es-ES_tradnl" sz="3200" b="1" i="1"/>
              <a:t>*La comunicación es un proceso continuado que nunca cesará hasta que las personas se separen.    </a:t>
            </a:r>
            <a:r>
              <a:rPr lang="es-ES" sz="3200" b="1" i="1">
                <a:hlinkClick r:id="rId3" action="ppaction://hlinkpres?slideindex=1&amp;slidetitle="/>
              </a:rPr>
              <a:t>SILENCIO).pps</a:t>
            </a:r>
            <a:endParaRPr lang="es-ES" sz="3200" b="1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7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7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7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7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8" grpId="0" build="p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ChangeArrowheads="1"/>
          </p:cNvSpPr>
          <p:nvPr/>
        </p:nvSpPr>
        <p:spPr bwMode="auto">
          <a:xfrm>
            <a:off x="0" y="838200"/>
            <a:ext cx="9144000" cy="619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s-ES_tradnl" sz="3600" b="1" i="1"/>
              <a:t>LA MIRADA:</a:t>
            </a:r>
          </a:p>
          <a:p>
            <a:pPr algn="l" eaLnBrk="0" hangingPunct="0"/>
            <a:endParaRPr lang="es-ES_tradnl" sz="2800" b="1" i="1"/>
          </a:p>
          <a:p>
            <a:pPr algn="l" eaLnBrk="0" hangingPunct="0"/>
            <a:r>
              <a:rPr lang="es-ES_tradnl" sz="2800" b="1" i="1"/>
              <a:t>Reglas generales:</a:t>
            </a:r>
          </a:p>
          <a:p>
            <a:pPr algn="l" eaLnBrk="0" hangingPunct="0"/>
            <a:r>
              <a:rPr lang="es-ES_tradnl" sz="2800" b="1" i="1"/>
              <a:t>*Identificar la propia capacidad de comodidad y malestar en</a:t>
            </a:r>
          </a:p>
          <a:p>
            <a:pPr algn="l" eaLnBrk="0" hangingPunct="0"/>
            <a:r>
              <a:rPr lang="es-ES_tradnl" sz="2800" b="1" i="1"/>
              <a:t> mirar y ser mirada.</a:t>
            </a:r>
          </a:p>
          <a:p>
            <a:pPr algn="l" eaLnBrk="0" hangingPunct="0"/>
            <a:r>
              <a:rPr lang="es-ES_tradnl" sz="2800" b="1" i="1"/>
              <a:t>*Reconocer nuestro grado de habilidad para utilizar el sentido </a:t>
            </a:r>
          </a:p>
          <a:p>
            <a:pPr algn="l" eaLnBrk="0" hangingPunct="0"/>
            <a:r>
              <a:rPr lang="es-ES_tradnl" sz="2800" b="1" i="1"/>
              <a:t>de la vista.</a:t>
            </a:r>
          </a:p>
          <a:p>
            <a:pPr algn="l" eaLnBrk="0" hangingPunct="0"/>
            <a:r>
              <a:rPr lang="es-ES_tradnl" sz="2800" b="1" i="1"/>
              <a:t>*Clarificar el objetivo perseguido al mirar al otro.</a:t>
            </a:r>
          </a:p>
          <a:p>
            <a:pPr algn="l" eaLnBrk="0" hangingPunct="0"/>
            <a:r>
              <a:rPr lang="es-ES_tradnl" sz="2800" b="1" i="1"/>
              <a:t>*Desarrollar una comprensión  de la significación de las </a:t>
            </a:r>
          </a:p>
          <a:p>
            <a:pPr algn="l" eaLnBrk="0" hangingPunct="0"/>
            <a:r>
              <a:rPr lang="es-ES_tradnl" sz="2800" b="1" i="1"/>
              <a:t>observaciones percibidas. </a:t>
            </a:r>
          </a:p>
          <a:p>
            <a:pPr algn="l" eaLnBrk="0" hangingPunct="0"/>
            <a:r>
              <a:rPr lang="es-ES_tradnl" sz="2800" b="1" i="1"/>
              <a:t>*Distinguir los hechos percibidos de impresiones subjetivas.</a:t>
            </a:r>
          </a:p>
          <a:p>
            <a:pPr algn="l" eaLnBrk="0" hangingPunct="0"/>
            <a:r>
              <a:rPr lang="es-ES_tradnl" sz="2800" b="1" i="1"/>
              <a:t>*No centrarnos únicamente en lo que nos dice el cliente.</a:t>
            </a:r>
          </a:p>
          <a:p>
            <a:pPr algn="l" eaLnBrk="0" hangingPunct="0"/>
            <a:endParaRPr lang="es-ES_tradnl" sz="2800" b="1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9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9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9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9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9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9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9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9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9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9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49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6" grpId="0" build="p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609600" y="2362200"/>
            <a:ext cx="8534400" cy="350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_tradnl" sz="3200" b="1" i="1"/>
              <a:t>“El mejor regalo que puedo imaginar ofrecido por otras personas, es el de ser mirado por ellas, escuchado por ellas, comprendido por ellas y tocado por ellas. El mejor regalo que yo puedo dar es el de mirar, escuchar, comprender y tocar a otra persona. Cuando esto ocurre tengo la sensación de estar en contacto”.</a:t>
            </a:r>
            <a:endParaRPr lang="es-ES" sz="3200"/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6858000" y="5562600"/>
            <a:ext cx="19558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endParaRPr lang="es-ES_tradnl" sz="2400"/>
          </a:p>
          <a:p>
            <a:pPr algn="l"/>
            <a:r>
              <a:rPr lang="es-ES_tradnl" sz="3200" b="1"/>
              <a:t>Satir 1976</a:t>
            </a:r>
            <a:endParaRPr lang="es-E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1600200" y="762000"/>
            <a:ext cx="6978650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s-ES_tradnl" sz="3600" b="1" i="1"/>
              <a:t>LA INVITACIÓN A CONTINUAR:</a:t>
            </a:r>
          </a:p>
          <a:p>
            <a:pPr algn="l" eaLnBrk="0" hangingPunct="0"/>
            <a:endParaRPr lang="es-ES_tradnl" sz="3600" b="1" i="1"/>
          </a:p>
          <a:p>
            <a:pPr algn="l" eaLnBrk="0" hangingPunct="0"/>
            <a:endParaRPr lang="es-ES_tradnl" sz="3600" b="1" i="1"/>
          </a:p>
          <a:p>
            <a:pPr algn="l" eaLnBrk="0" hangingPunct="0"/>
            <a:endParaRPr lang="es-ES_tradnl" sz="3600" b="1" i="1"/>
          </a:p>
          <a:p>
            <a:pPr algn="l" eaLnBrk="0" hangingPunct="0">
              <a:buFontTx/>
              <a:buChar char="•"/>
            </a:pPr>
            <a:r>
              <a:rPr lang="es-ES_tradnl" sz="3600" b="1" i="1"/>
              <a:t>La mirada.</a:t>
            </a:r>
          </a:p>
          <a:p>
            <a:pPr algn="l" eaLnBrk="0" hangingPunct="0">
              <a:buFontTx/>
              <a:buChar char="•"/>
            </a:pPr>
            <a:r>
              <a:rPr lang="es-ES_tradnl" sz="3600" b="1" i="1"/>
              <a:t>El silencio.</a:t>
            </a:r>
          </a:p>
          <a:p>
            <a:pPr algn="l" eaLnBrk="0" hangingPunct="0">
              <a:buFontTx/>
              <a:buChar char="•"/>
            </a:pPr>
            <a:r>
              <a:rPr lang="es-ES_tradnl" sz="3600" b="1" i="1"/>
              <a:t>Manifestaciones no verbales.</a:t>
            </a:r>
          </a:p>
          <a:p>
            <a:pPr algn="l" eaLnBrk="0" hangingPunct="0">
              <a:buFontTx/>
              <a:buChar char="•"/>
            </a:pPr>
            <a:r>
              <a:rPr lang="es-ES_tradnl" sz="3600" b="1" i="1"/>
              <a:t>Manifestaciones verbales.</a:t>
            </a:r>
          </a:p>
          <a:p>
            <a:pPr algn="l" eaLnBrk="0" hangingPunct="0"/>
            <a:endParaRPr lang="es-ES_tradnl" sz="3600" b="1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2" grpId="0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457200"/>
            <a:ext cx="8991600" cy="8686800"/>
          </a:xfrm>
        </p:spPr>
        <p:txBody>
          <a:bodyPr/>
          <a:lstStyle/>
          <a:p>
            <a:pPr lvl="3">
              <a:buFontTx/>
              <a:buNone/>
            </a:pPr>
            <a:r>
              <a:rPr lang="es-ES_tradnl" sz="3200" b="1" smtClean="0"/>
              <a:t>RESPETAR EL ESPACIO PERSONAL</a:t>
            </a:r>
          </a:p>
          <a:p>
            <a:pPr>
              <a:buFontTx/>
              <a:buNone/>
            </a:pPr>
            <a:endParaRPr lang="es-ES_tradnl" b="1" i="1" smtClean="0"/>
          </a:p>
          <a:p>
            <a:pPr>
              <a:buFontTx/>
              <a:buNone/>
            </a:pPr>
            <a:endParaRPr lang="es-ES_tradnl" b="1" i="1" smtClean="0"/>
          </a:p>
          <a:p>
            <a:pPr>
              <a:buFontTx/>
              <a:buNone/>
            </a:pPr>
            <a:r>
              <a:rPr lang="es-ES_tradnl" b="1" i="1" smtClean="0"/>
              <a:t>LA POSICIÓN FÍSICA:</a:t>
            </a:r>
          </a:p>
          <a:p>
            <a:pPr>
              <a:buFontTx/>
              <a:buNone/>
            </a:pPr>
            <a:r>
              <a:rPr lang="es-ES_tradnl" b="1" i="1" smtClean="0"/>
              <a:t>Reglas generales que la enfermera ha de asegurar:</a:t>
            </a:r>
          </a:p>
          <a:p>
            <a:pPr>
              <a:buFontTx/>
              <a:buNone/>
            </a:pPr>
            <a:r>
              <a:rPr lang="es-ES_tradnl" b="1" i="1" smtClean="0"/>
              <a:t>*Que se tenga un buen contacto visual.</a:t>
            </a:r>
          </a:p>
          <a:p>
            <a:pPr>
              <a:buFontTx/>
              <a:buNone/>
            </a:pPr>
            <a:r>
              <a:rPr lang="es-ES_tradnl" b="1" i="1" smtClean="0"/>
              <a:t>*Que las personas estén situadas a la misma altura en el plano visual.</a:t>
            </a:r>
          </a:p>
          <a:p>
            <a:pPr>
              <a:buFontTx/>
              <a:buNone/>
            </a:pPr>
            <a:r>
              <a:rPr lang="es-ES_tradnl" b="1" i="1" smtClean="0"/>
              <a:t>*Que las posiciones físicas favorezcan la utilización óptima del modo de contacto deseado.</a:t>
            </a:r>
          </a:p>
          <a:p>
            <a:pPr>
              <a:buFontTx/>
              <a:buNone/>
            </a:pPr>
            <a:r>
              <a:rPr lang="es-ES_tradnl" b="1" i="1" smtClean="0"/>
              <a:t>*Que las posiciones ocupadas sean confortables. </a:t>
            </a:r>
            <a:r>
              <a:rPr lang="es-ES_tradnl" smtClean="0"/>
              <a:t> </a:t>
            </a:r>
          </a:p>
          <a:p>
            <a:pPr>
              <a:buFontTx/>
              <a:buNone/>
            </a:pPr>
            <a:endParaRPr lang="es-ES_trad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976313" y="20986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endParaRPr lang="es-ES" sz="2400"/>
          </a:p>
        </p:txBody>
      </p:sp>
      <p:sp>
        <p:nvSpPr>
          <p:cNvPr id="157699" name="Text Box 3"/>
          <p:cNvSpPr txBox="1">
            <a:spLocks noChangeArrowheads="1"/>
          </p:cNvSpPr>
          <p:nvPr/>
        </p:nvSpPr>
        <p:spPr bwMode="auto">
          <a:xfrm>
            <a:off x="1524000" y="838200"/>
            <a:ext cx="7329488" cy="607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s-ES_tradnl" sz="2800" b="1" i="1"/>
              <a:t>		LA ESCUCHA ACTIVA:</a:t>
            </a:r>
          </a:p>
          <a:p>
            <a:pPr algn="l"/>
            <a:endParaRPr lang="es-ES_tradnl" sz="2800" b="1" i="1"/>
          </a:p>
          <a:p>
            <a:pPr algn="l"/>
            <a:endParaRPr lang="es-ES_tradnl" sz="2800" b="1" i="1"/>
          </a:p>
          <a:p>
            <a:pPr algn="l"/>
            <a:r>
              <a:rPr lang="es-ES_tradnl" sz="2800" b="1" i="1"/>
              <a:t>Reglas a respetar:</a:t>
            </a:r>
          </a:p>
          <a:p>
            <a:pPr algn="l"/>
            <a:r>
              <a:rPr lang="es-ES_tradnl" sz="2800" b="1" i="1"/>
              <a:t>*Colocarse en condiciones físicas adecuadas.</a:t>
            </a:r>
          </a:p>
          <a:p>
            <a:pPr algn="l"/>
            <a:r>
              <a:rPr lang="es-ES_tradnl" sz="2800" b="1" i="1"/>
              <a:t>*Estar atento al mensaje no verbal que acompaña.</a:t>
            </a:r>
          </a:p>
          <a:p>
            <a:pPr algn="l"/>
            <a:r>
              <a:rPr lang="es-ES_tradnl" sz="2800" b="1" i="1"/>
              <a:t>*Disponerse intelectual y afectivamente para entender lo que dice.</a:t>
            </a:r>
          </a:p>
          <a:p>
            <a:pPr algn="l"/>
            <a:r>
              <a:rPr lang="es-ES_tradnl" sz="2800" b="1" i="1"/>
              <a:t>*Evitar ser selectivo en la escucha.</a:t>
            </a:r>
          </a:p>
          <a:p>
            <a:pPr algn="l"/>
            <a:r>
              <a:rPr lang="es-ES_tradnl" sz="2800" b="1" i="1"/>
              <a:t>*Darse el tiempo necesario, para entender el mensaje, antes de responder.</a:t>
            </a:r>
          </a:p>
          <a:p>
            <a:pPr algn="l"/>
            <a:endParaRPr lang="es-ES_tradnl" sz="2800" b="1" i="1"/>
          </a:p>
          <a:p>
            <a:pPr algn="l"/>
            <a:endParaRPr lang="es-ES_tradnl" sz="2800" b="1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9" grpId="0" build="p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365125" y="20986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endParaRPr lang="es-ES" sz="2400"/>
          </a:p>
        </p:txBody>
      </p:sp>
      <p:sp>
        <p:nvSpPr>
          <p:cNvPr id="159747" name="Text Box 3"/>
          <p:cNvSpPr txBox="1">
            <a:spLocks noChangeArrowheads="1"/>
          </p:cNvSpPr>
          <p:nvPr/>
        </p:nvSpPr>
        <p:spPr bwMode="auto">
          <a:xfrm>
            <a:off x="36513" y="711200"/>
            <a:ext cx="9107487" cy="508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s-ES_tradnl" sz="3200" b="1" i="1"/>
              <a:t>		</a:t>
            </a:r>
            <a:r>
              <a:rPr lang="es-ES_tradnl" sz="3600" b="1" i="1"/>
              <a:t>EL AUTO-CONOCIMIENTO</a:t>
            </a:r>
          </a:p>
          <a:p>
            <a:pPr algn="l"/>
            <a:endParaRPr lang="es-ES_tradnl" sz="3600" b="1" i="1"/>
          </a:p>
          <a:p>
            <a:pPr algn="l"/>
            <a:r>
              <a:rPr lang="es-ES_tradnl" sz="3200" b="1" i="1"/>
              <a:t>Auto-conocerse: </a:t>
            </a:r>
          </a:p>
          <a:p>
            <a:pPr algn="l"/>
            <a:r>
              <a:rPr lang="es-ES_tradnl" sz="3200" b="1" i="1"/>
              <a:t>Es conocer las propias características físicas, </a:t>
            </a:r>
          </a:p>
          <a:p>
            <a:pPr algn="l"/>
            <a:r>
              <a:rPr lang="es-ES_tradnl" sz="3200" b="1" i="1"/>
              <a:t>intelectuales,afectivas, sociales y espirituales así </a:t>
            </a:r>
          </a:p>
          <a:p>
            <a:pPr algn="l"/>
            <a:r>
              <a:rPr lang="es-ES_tradnl" sz="3200" b="1" i="1"/>
              <a:t>como  sus manifestaciones a lo largo de la relación.</a:t>
            </a:r>
          </a:p>
          <a:p>
            <a:pPr algn="l"/>
            <a:endParaRPr lang="es-ES_tradnl" sz="3200" b="1" i="1"/>
          </a:p>
          <a:p>
            <a:pPr algn="l"/>
            <a:r>
              <a:rPr lang="es-ES_tradnl" sz="3200" b="1" i="1"/>
              <a:t>Es reconocer las propias habilidades.</a:t>
            </a:r>
          </a:p>
          <a:p>
            <a:pPr algn="l"/>
            <a:endParaRPr lang="es-ES_tradnl" sz="3200" b="1" i="1"/>
          </a:p>
          <a:p>
            <a:pPr algn="l"/>
            <a:r>
              <a:rPr lang="es-ES_tradnl" sz="3200" b="1" i="1"/>
              <a:t>Es ser consciente de los propios límites y dificultades</a:t>
            </a:r>
            <a:r>
              <a:rPr lang="es-ES_tradnl" sz="2800" b="1" i="1"/>
              <a:t>.</a:t>
            </a:r>
            <a:endParaRPr lang="es-ES_tradnl" sz="2800" b="1" i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_tradnl" b="1" smtClean="0">
                <a:solidFill>
                  <a:schemeClr val="tx1"/>
                </a:solidFill>
              </a:rPr>
              <a:t>ACTITUDES: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 smtClean="0"/>
          </a:p>
          <a:p>
            <a:endParaRPr lang="es-ES_tradnl" smtClean="0"/>
          </a:p>
          <a:p>
            <a:endParaRPr lang="es-ES_tradnl" smtClean="0"/>
          </a:p>
          <a:p>
            <a:pPr algn="ctr"/>
            <a:r>
              <a:rPr lang="es-ES_tradnl" smtClean="0"/>
              <a:t>MEJOR ESCUCHAR QUE HABLAR.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86019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16013" y="2786063"/>
            <a:ext cx="72390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71688" y="857250"/>
            <a:ext cx="6538912" cy="1214438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4600" b="1" dirty="0" smtClean="0">
                <a:solidFill>
                  <a:schemeClr val="accent3">
                    <a:lumMod val="50000"/>
                  </a:schemeClr>
                </a:solidFill>
              </a:rPr>
              <a:t>INTERVENCION VERBAL</a:t>
            </a:r>
            <a:endParaRPr lang="es-ES" sz="46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35013" y="2357438"/>
            <a:ext cx="8229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b="1" kern="0" dirty="0">
                <a:latin typeface="+mn-lt"/>
              </a:rPr>
              <a:t>ESTABLECIMIENTO DE LIMITES.</a:t>
            </a:r>
          </a:p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b="1" kern="0" dirty="0">
              <a:solidFill>
                <a:schemeClr val="accent2"/>
              </a:solidFill>
              <a:latin typeface="+mn-lt"/>
            </a:endParaRPr>
          </a:p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 typeface="Wingdings" pitchFamily="2" charset="2"/>
              <a:buChar char="Ø"/>
              <a:defRPr/>
            </a:pPr>
            <a:r>
              <a:rPr lang="es-ES_tradnl" sz="3200" kern="0" dirty="0">
                <a:latin typeface="+mn-lt"/>
              </a:rPr>
              <a:t>Proceso a través del cual alguien con autoridad, determina de forma temporal y artificial, unas fronteras de la libertad de otra persona. </a:t>
            </a:r>
            <a:endParaRPr lang="es-ES" sz="32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87043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43000" y="2714625"/>
            <a:ext cx="7239000" cy="338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solidFill>
                <a:srgbClr val="00CC66"/>
              </a:solidFill>
              <a:latin typeface="+mn-lt"/>
            </a:endParaRPr>
          </a:p>
        </p:txBody>
      </p:sp>
      <p:sp>
        <p:nvSpPr>
          <p:cNvPr id="5325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14500" y="785813"/>
            <a:ext cx="6896100" cy="1285875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4600" b="1" dirty="0" smtClean="0">
                <a:solidFill>
                  <a:schemeClr val="accent3">
                    <a:lumMod val="50000"/>
                  </a:schemeClr>
                </a:solidFill>
              </a:rPr>
              <a:t>INTERVENCION VERBAL</a:t>
            </a:r>
            <a:endParaRPr lang="es-ES" sz="46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382713" y="2000250"/>
            <a:ext cx="6934200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algn="just">
              <a:spcBef>
                <a:spcPct val="20000"/>
              </a:spcBef>
              <a:buClr>
                <a:srgbClr val="CD0921"/>
              </a:buClr>
              <a:buFont typeface="Wingdings" pitchFamily="2" charset="2"/>
              <a:buNone/>
              <a:defRPr/>
            </a:pPr>
            <a:r>
              <a:rPr lang="es-ES_tradnl" sz="3200" b="1" kern="0" dirty="0">
                <a:latin typeface="+mn-lt"/>
              </a:rPr>
              <a:t>ESTABLECIMIENTO DE LIMITES.</a:t>
            </a:r>
            <a:endParaRPr lang="es-ES_tradnl" sz="3200" u="sng" kern="0" dirty="0">
              <a:latin typeface="+mn-lt"/>
            </a:endParaRPr>
          </a:p>
          <a:p>
            <a:pPr marL="609600" indent="-609600" algn="just">
              <a:spcBef>
                <a:spcPct val="20000"/>
              </a:spcBef>
              <a:buClr>
                <a:srgbClr val="CD0921"/>
              </a:buClr>
              <a:buFont typeface="Wingdings" pitchFamily="2" charset="2"/>
              <a:buNone/>
              <a:defRPr/>
            </a:pPr>
            <a:r>
              <a:rPr lang="es-ES_tradnl" sz="2600" u="sng" kern="0" dirty="0">
                <a:latin typeface="+mn-lt"/>
              </a:rPr>
              <a:t>PASOS Y TÉCNICAS:</a:t>
            </a:r>
          </a:p>
          <a:p>
            <a:pPr marL="990600" lvl="1" indent="-646113" algn="just">
              <a:spcBef>
                <a:spcPct val="20000"/>
              </a:spcBef>
              <a:buClr>
                <a:srgbClr val="CD0921"/>
              </a:buClr>
              <a:buFont typeface="Wingdings" pitchFamily="2" charset="2"/>
              <a:buAutoNum type="arabicPeriod"/>
              <a:defRPr/>
            </a:pPr>
            <a:r>
              <a:rPr lang="es-ES_tradnl" sz="2800" kern="0" dirty="0">
                <a:latin typeface="+mn-lt"/>
              </a:rPr>
              <a:t>Evaluar la necesidad de límites.</a:t>
            </a:r>
          </a:p>
          <a:p>
            <a:pPr marL="990600" lvl="1" indent="-646113" algn="just">
              <a:spcBef>
                <a:spcPct val="20000"/>
              </a:spcBef>
              <a:buClr>
                <a:srgbClr val="CD0921"/>
              </a:buClr>
              <a:buFont typeface="Wingdings" pitchFamily="2" charset="2"/>
              <a:buAutoNum type="arabicPeriod"/>
              <a:defRPr/>
            </a:pPr>
            <a:r>
              <a:rPr lang="es-ES_tradnl" sz="2800" kern="0" dirty="0">
                <a:latin typeface="+mn-lt"/>
              </a:rPr>
              <a:t>Describir  conducta  inaceptable del usuario.</a:t>
            </a:r>
          </a:p>
          <a:p>
            <a:pPr marL="990600" lvl="1" indent="-646113" algn="just">
              <a:spcBef>
                <a:spcPct val="20000"/>
              </a:spcBef>
              <a:buClr>
                <a:srgbClr val="CD0921"/>
              </a:buClr>
              <a:buFont typeface="Wingdings" pitchFamily="2" charset="2"/>
              <a:buAutoNum type="arabicPeriod"/>
              <a:defRPr/>
            </a:pPr>
            <a:r>
              <a:rPr lang="es-ES_tradnl" sz="2800" kern="0" dirty="0">
                <a:latin typeface="+mn-lt"/>
              </a:rPr>
              <a:t>Establecer el límite.</a:t>
            </a:r>
          </a:p>
          <a:p>
            <a:pPr marL="990600" lvl="1" indent="-646113" algn="just">
              <a:spcBef>
                <a:spcPct val="20000"/>
              </a:spcBef>
              <a:buClr>
                <a:srgbClr val="CD0921"/>
              </a:buClr>
              <a:buFont typeface="Wingdings" pitchFamily="2" charset="2"/>
              <a:buAutoNum type="arabicPeriod"/>
              <a:defRPr/>
            </a:pPr>
            <a:r>
              <a:rPr lang="es-ES_tradnl" sz="2800" kern="0" dirty="0">
                <a:latin typeface="+mn-lt"/>
              </a:rPr>
              <a:t>Ayudar a comprender la razón del límite.</a:t>
            </a:r>
          </a:p>
          <a:p>
            <a:pPr marL="990600" lvl="1" indent="-646113" algn="just">
              <a:spcBef>
                <a:spcPct val="20000"/>
              </a:spcBef>
              <a:buClr>
                <a:srgbClr val="CD0921"/>
              </a:buClr>
              <a:buFont typeface="Wingdings" pitchFamily="2" charset="2"/>
              <a:buAutoNum type="arabicPeriod"/>
              <a:defRPr/>
            </a:pPr>
            <a:r>
              <a:rPr lang="es-ES_tradnl" sz="2800" kern="0" dirty="0">
                <a:latin typeface="+mn-lt"/>
              </a:rPr>
              <a:t>Hacer cumplir el límite.</a:t>
            </a:r>
          </a:p>
          <a:p>
            <a:pPr marL="990600" lvl="1" indent="-646113" algn="just">
              <a:spcBef>
                <a:spcPct val="20000"/>
              </a:spcBef>
              <a:buClr>
                <a:srgbClr val="CD0921"/>
              </a:buClr>
              <a:buFont typeface="Wingdings" pitchFamily="2" charset="2"/>
              <a:buAutoNum type="arabicPeriod"/>
              <a:defRPr/>
            </a:pPr>
            <a:endParaRPr lang="es-ES_tradnl" sz="2800" kern="0" dirty="0">
              <a:solidFill>
                <a:schemeClr val="accent2"/>
              </a:solidFill>
              <a:latin typeface="+mn-lt"/>
            </a:endParaRPr>
          </a:p>
          <a:p>
            <a:pPr marL="990600" lvl="1" indent="-646113" algn="just">
              <a:spcBef>
                <a:spcPct val="20000"/>
              </a:spcBef>
              <a:buClr>
                <a:srgbClr val="CD0921"/>
              </a:buClr>
              <a:buFont typeface="Wingdings" pitchFamily="2" charset="2"/>
              <a:buAutoNum type="arabicPeriod"/>
              <a:defRPr/>
            </a:pPr>
            <a:endParaRPr lang="es-ES_tradnl" sz="2800" i="1" kern="0" dirty="0">
              <a:latin typeface="+mn-lt"/>
            </a:endParaRPr>
          </a:p>
          <a:p>
            <a:pPr marL="990600" lvl="1" indent="-646113" algn="just">
              <a:spcBef>
                <a:spcPct val="20000"/>
              </a:spcBef>
              <a:buClr>
                <a:srgbClr val="CD0921"/>
              </a:buClr>
              <a:buFont typeface="Wingdings" pitchFamily="2" charset="2"/>
              <a:buAutoNum type="arabicPeriod"/>
              <a:defRPr/>
            </a:pPr>
            <a:endParaRPr lang="es-ES_tradnl" sz="2800" i="1" kern="0" dirty="0">
              <a:latin typeface="+mn-lt"/>
            </a:endParaRPr>
          </a:p>
          <a:p>
            <a:pPr marL="990600" lvl="1" indent="-646113" algn="just"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" sz="2800" i="1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642938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3400" b="1" dirty="0" smtClean="0">
                <a:solidFill>
                  <a:schemeClr val="accent3">
                    <a:lumMod val="50000"/>
                  </a:schemeClr>
                </a:solidFill>
              </a:rPr>
              <a:t>RESTRICCION DE MOVIMIENTOS</a:t>
            </a:r>
            <a:endParaRPr lang="es-ES" sz="3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166813" y="2500313"/>
            <a:ext cx="69342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2600" kern="0" dirty="0">
              <a:solidFill>
                <a:schemeClr val="accent2"/>
              </a:solidFill>
              <a:latin typeface="+mn-lt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2600" kern="0" dirty="0">
              <a:latin typeface="+mn-lt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El </a:t>
            </a:r>
            <a:r>
              <a:rPr lang="es-ES_tradnl" sz="3200" b="1" u="sng" kern="0" dirty="0">
                <a:latin typeface="+mn-lt"/>
              </a:rPr>
              <a:t>aislamiento</a:t>
            </a:r>
            <a:r>
              <a:rPr lang="es-ES_tradnl" sz="3200" kern="0" dirty="0">
                <a:latin typeface="+mn-lt"/>
              </a:rPr>
              <a:t> consiste en el confinamiento de un paciente, a solas en una habitación, impidiéndole salir de </a:t>
            </a:r>
            <a:r>
              <a:rPr lang="es-ES_tradnl" sz="3200" kern="0" dirty="0" err="1">
                <a:latin typeface="+mn-lt"/>
              </a:rPr>
              <a:t>de</a:t>
            </a:r>
            <a:r>
              <a:rPr lang="es-ES_tradnl" sz="3200" kern="0" dirty="0">
                <a:latin typeface="+mn-lt"/>
              </a:rPr>
              <a:t> ella durante un periodo de tiempo limitado.</a:t>
            </a:r>
            <a:endParaRPr lang="es-ES" sz="32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571625"/>
            <a:ext cx="7772400" cy="1071563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3400" b="1" dirty="0" smtClean="0">
                <a:solidFill>
                  <a:schemeClr val="accent3">
                    <a:lumMod val="50000"/>
                  </a:schemeClr>
                </a:solidFill>
              </a:rPr>
              <a:t>RESTRICCION DE MOVIMIENTOS</a:t>
            </a:r>
            <a:endParaRPr lang="es-ES" sz="3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19113" y="2928938"/>
            <a:ext cx="82296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Entendemos por </a:t>
            </a:r>
            <a:r>
              <a:rPr lang="es-ES_tradnl" sz="3200" b="1" u="sng" kern="0" dirty="0">
                <a:latin typeface="+mn-lt"/>
              </a:rPr>
              <a:t>CONTENCION FÍSICA</a:t>
            </a:r>
            <a:r>
              <a:rPr lang="es-ES_tradnl" sz="3200" kern="0" dirty="0">
                <a:latin typeface="+mn-lt"/>
              </a:rPr>
              <a:t> al uso de procedimientos físicos o mecánicos dirigidos a limitar los movimientos de parte o todo el cuerpo, con el fin de controlar sus actividades físicas y protegerlo de las lesiones que puede infringirse, a si mismo o a otros.</a:t>
            </a:r>
            <a:endParaRPr lang="es-ES" sz="32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0313" y="785813"/>
            <a:ext cx="6110287" cy="1071562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3400" b="1" dirty="0" smtClean="0">
                <a:solidFill>
                  <a:schemeClr val="accent3">
                    <a:lumMod val="50000"/>
                  </a:schemeClr>
                </a:solidFill>
              </a:rPr>
              <a:t>AISLAMIENTO Y RESTRICCION DE MOVIMIENTOS</a:t>
            </a:r>
            <a:endParaRPr lang="es-ES" sz="3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57250" y="2143125"/>
            <a:ext cx="7315200" cy="380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b="1" kern="0" dirty="0">
                <a:latin typeface="+mn-lt"/>
              </a:rPr>
              <a:t>CONTENCIÓN FÍSICA O MECÁNICA.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defRPr/>
            </a:pPr>
            <a:r>
              <a:rPr lang="es-ES_tradnl" sz="2200" b="1" kern="0" dirty="0">
                <a:latin typeface="+mn-lt"/>
              </a:rPr>
              <a:t>Debe realizarse como tal, no como respuesta agresiva a un comportamiento agresivo.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defRPr/>
            </a:pPr>
            <a:r>
              <a:rPr lang="es-ES_tradnl" sz="2200" b="1" kern="0" dirty="0">
                <a:latin typeface="+mn-lt"/>
              </a:rPr>
              <a:t>No ha de improvisarse.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defRPr/>
            </a:pPr>
            <a:r>
              <a:rPr lang="es-ES_tradnl" sz="2200" b="1" kern="0" dirty="0">
                <a:latin typeface="+mn-lt"/>
              </a:rPr>
              <a:t>Es una decisión extrema. Cuando se ha decidido se ha de llevar a cabo sin vacilaciones.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defRPr/>
            </a:pPr>
            <a:r>
              <a:rPr lang="es-ES_tradnl" sz="2200" b="1" kern="0" dirty="0">
                <a:latin typeface="+mn-lt"/>
              </a:rPr>
              <a:t>Medida de seguridad que tranquiliza de entrada a algunos pacientes.</a:t>
            </a:r>
            <a:endParaRPr lang="es-ES" sz="2200" b="1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357438" y="857250"/>
            <a:ext cx="6253162" cy="1285875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3400" b="1" dirty="0" smtClean="0">
                <a:solidFill>
                  <a:schemeClr val="accent3">
                    <a:lumMod val="50000"/>
                  </a:schemeClr>
                </a:solidFill>
              </a:rPr>
              <a:t>AISLAMIENTO Y RESTRICCION DE MOVIMIENTOS</a:t>
            </a:r>
            <a:endParaRPr lang="es-ES" sz="3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47713" y="2266950"/>
            <a:ext cx="8001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None/>
              <a:defRPr/>
            </a:pPr>
            <a:r>
              <a:rPr lang="es-ES_tradnl" sz="3200" b="1" kern="0" dirty="0">
                <a:latin typeface="+mn-lt"/>
              </a:rPr>
              <a:t>PROCEDIMIENTO:</a:t>
            </a:r>
          </a:p>
          <a:p>
            <a:pPr marL="609600" indent="-609600" algn="l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AutoNum type="arabicPeriod"/>
              <a:defRPr/>
            </a:pPr>
            <a:r>
              <a:rPr lang="es-ES_tradnl" sz="3200" b="1" kern="0" dirty="0">
                <a:latin typeface="+mn-lt"/>
              </a:rPr>
              <a:t>Toma de decisiones.</a:t>
            </a:r>
          </a:p>
          <a:p>
            <a:pPr marL="609600" indent="-609600" algn="l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AutoNum type="arabicPeriod"/>
              <a:defRPr/>
            </a:pPr>
            <a:r>
              <a:rPr lang="es-ES_tradnl" sz="3200" b="1" kern="0" dirty="0">
                <a:latin typeface="+mn-lt"/>
              </a:rPr>
              <a:t>Personal necesario y técnica de sujeción.</a:t>
            </a:r>
          </a:p>
          <a:p>
            <a:pPr marL="609600" indent="-609600" algn="l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AutoNum type="arabicPeriod"/>
              <a:defRPr/>
            </a:pPr>
            <a:r>
              <a:rPr lang="es-ES_tradnl" sz="3200" b="1" kern="0" dirty="0">
                <a:latin typeface="+mn-lt"/>
              </a:rPr>
              <a:t>Seguridad del personal.</a:t>
            </a:r>
          </a:p>
          <a:p>
            <a:pPr marL="609600" indent="-609600" algn="l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AutoNum type="arabicPeriod"/>
              <a:defRPr/>
            </a:pPr>
            <a:r>
              <a:rPr lang="es-ES_tradnl" sz="3200" b="1" kern="0" dirty="0">
                <a:latin typeface="+mn-lt"/>
              </a:rPr>
              <a:t>Seguridad del paciente.</a:t>
            </a:r>
          </a:p>
          <a:p>
            <a:pPr marL="609600" indent="-609600" algn="l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AutoNum type="arabicPeriod"/>
              <a:defRPr/>
            </a:pPr>
            <a:r>
              <a:rPr lang="es-ES_tradnl" sz="3200" b="1" kern="0" dirty="0">
                <a:latin typeface="+mn-lt"/>
              </a:rPr>
              <a:t>Seguridad general.</a:t>
            </a:r>
          </a:p>
          <a:p>
            <a:pPr marL="609600" indent="-609600" algn="l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AutoNum type="arabicPeriod"/>
              <a:defRPr/>
            </a:pPr>
            <a:r>
              <a:rPr lang="es-ES_tradnl" sz="3200" b="1" kern="0" dirty="0">
                <a:latin typeface="+mn-lt"/>
              </a:rPr>
              <a:t>Garantizar la observación.</a:t>
            </a:r>
            <a:endParaRPr lang="es-ES" sz="3200" b="1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00250"/>
            <a:ext cx="7772400" cy="3143250"/>
          </a:xfrm>
        </p:spPr>
        <p:txBody>
          <a:bodyPr/>
          <a:lstStyle/>
          <a:p>
            <a:pPr eaLnBrk="1" hangingPunct="1"/>
            <a:endParaRPr lang="es-ES" smtClean="0"/>
          </a:p>
          <a:p>
            <a:pPr eaLnBrk="1" hangingPunct="1"/>
            <a:endParaRPr lang="es-ES_tradnl" smtClean="0"/>
          </a:p>
        </p:txBody>
      </p:sp>
      <p:pic>
        <p:nvPicPr>
          <p:cNvPr id="92163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0" y="650875"/>
            <a:ext cx="6173788" cy="762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s-ES_tradnl" sz="4600" b="1" dirty="0" smtClean="0">
                <a:solidFill>
                  <a:schemeClr val="accent3">
                    <a:lumMod val="50000"/>
                  </a:schemeClr>
                </a:solidFill>
              </a:rPr>
              <a:t>1.-TOMA DE DECISIONES</a:t>
            </a:r>
            <a:endParaRPr lang="es-ES" sz="46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50900" y="2138363"/>
            <a:ext cx="7897813" cy="386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kern="0" dirty="0">
                <a:latin typeface="+mn-lt"/>
              </a:rPr>
              <a:t>El personal asistencial, será frecuentemente quien haga la primera indicación de sujeción y/o aislamiento.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None/>
              <a:defRPr/>
            </a:pPr>
            <a:endParaRPr lang="es-ES_tradnl" sz="2600" kern="0" dirty="0">
              <a:latin typeface="+mn-lt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kern="0" dirty="0">
                <a:latin typeface="+mn-lt"/>
              </a:rPr>
              <a:t>Contactar posteriormente con su responsable técnico o de guardia.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2600" kern="0" dirty="0">
              <a:latin typeface="+mn-lt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kern="0" dirty="0">
                <a:latin typeface="+mn-lt"/>
              </a:rPr>
              <a:t>Si este contacto no es posible inmediatamente, </a:t>
            </a:r>
            <a:r>
              <a:rPr lang="es-ES_tradnl" sz="2600" u="sng" kern="0" dirty="0">
                <a:solidFill>
                  <a:srgbClr val="C00000"/>
                </a:solidFill>
                <a:latin typeface="+mn-lt"/>
              </a:rPr>
              <a:t>la</a:t>
            </a:r>
            <a:r>
              <a:rPr lang="es-ES_tradnl" sz="2600" u="sng" kern="0" dirty="0">
                <a:latin typeface="+mn-lt"/>
              </a:rPr>
              <a:t> </a:t>
            </a:r>
            <a:r>
              <a:rPr lang="es-ES_tradnl" sz="2600" u="sng" kern="0" dirty="0">
                <a:solidFill>
                  <a:srgbClr val="C00000"/>
                </a:solidFill>
                <a:latin typeface="+mn-lt"/>
              </a:rPr>
              <a:t>autorización del procedimiento al personal asistencial ha de estar asegurada. </a:t>
            </a:r>
            <a:endParaRPr lang="es-ES" sz="2600" u="sng" kern="0" dirty="0">
              <a:solidFill>
                <a:srgbClr val="C0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57375" y="142875"/>
            <a:ext cx="7072313" cy="1571625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4600" b="1" dirty="0" smtClean="0">
                <a:solidFill>
                  <a:schemeClr val="accent3">
                    <a:lumMod val="50000"/>
                  </a:schemeClr>
                </a:solidFill>
              </a:rPr>
              <a:t>2.-PERSONAL NECESARIO Y TÉCNICAS DE SUJECIÓN</a:t>
            </a:r>
            <a:endParaRPr lang="es-ES" sz="46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4550" y="2643188"/>
            <a:ext cx="75438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Personal necesario “suficiente”.</a:t>
            </a:r>
          </a:p>
          <a:p>
            <a:pPr marL="342900" indent="-342900" algn="just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3200" kern="0" dirty="0">
              <a:latin typeface="+mn-lt"/>
            </a:endParaRPr>
          </a:p>
          <a:p>
            <a:pPr marL="342900" indent="-342900" algn="just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Modos de sujeción que garanticen la integridad física del usuario y el personal asistencial.  </a:t>
            </a:r>
            <a:endParaRPr lang="es-ES" sz="32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8813" y="714375"/>
            <a:ext cx="7072312" cy="1428750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4600" b="1" dirty="0" smtClean="0">
                <a:solidFill>
                  <a:schemeClr val="accent3">
                    <a:lumMod val="50000"/>
                  </a:schemeClr>
                </a:solidFill>
              </a:rPr>
              <a:t>3.-SEGURIDAD DEL PERSONAL</a:t>
            </a:r>
            <a:endParaRPr lang="es-ES" sz="46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0413" y="240982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kern="0" dirty="0">
                <a:latin typeface="+mn-lt"/>
              </a:rPr>
              <a:t>Protegerse las manos con guantes.</a:t>
            </a:r>
          </a:p>
          <a:p>
            <a:pPr marL="342900" indent="-342900" algn="just">
              <a:spcBef>
                <a:spcPct val="20000"/>
              </a:spcBef>
              <a:buClr>
                <a:srgbClr val="CD0921"/>
              </a:buClr>
              <a:buFont typeface="Wingdings" pitchFamily="2" charset="2"/>
              <a:buNone/>
              <a:defRPr/>
            </a:pPr>
            <a:endParaRPr lang="es-ES_tradnl" sz="2600" kern="0" dirty="0">
              <a:latin typeface="+mn-lt"/>
            </a:endParaRPr>
          </a:p>
          <a:p>
            <a:pPr marL="342900" indent="-342900" algn="just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kern="0" dirty="0">
                <a:latin typeface="+mn-lt"/>
              </a:rPr>
              <a:t>Pendientes, anillos, lentes de corrección visual.</a:t>
            </a:r>
          </a:p>
          <a:p>
            <a:pPr marL="342900" indent="-342900" algn="just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2600" kern="0" dirty="0">
              <a:latin typeface="+mn-lt"/>
            </a:endParaRPr>
          </a:p>
          <a:p>
            <a:pPr marL="342900" indent="-342900" algn="just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kern="0" dirty="0">
                <a:latin typeface="+mn-lt"/>
              </a:rPr>
              <a:t>Precaución que el paciente pueda golpear al personal en cualquier parte del cuerpo, de un modo intencionado. Especial atención a la cara y otras zonas sensibles. </a:t>
            </a:r>
            <a:endParaRPr lang="es-ES" sz="26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0313" y="785813"/>
            <a:ext cx="6500812" cy="928687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3800" b="1" dirty="0" smtClean="0">
                <a:solidFill>
                  <a:schemeClr val="accent3">
                    <a:lumMod val="50000"/>
                  </a:schemeClr>
                </a:solidFill>
              </a:rPr>
              <a:t>4.-SEGURIDAD DEL PACIENTE</a:t>
            </a:r>
            <a:endParaRPr lang="es-ES" sz="38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7388" y="219392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100" kern="0" dirty="0">
                <a:latin typeface="+mn-lt"/>
              </a:rPr>
              <a:t>Una vez aceptada la decisión de inmovilizar, tras el fracaso de las demás opciones, no insistir en el diálogo.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2100" kern="0" dirty="0">
              <a:latin typeface="+mn-lt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100" kern="0" dirty="0">
                <a:latin typeface="+mn-lt"/>
              </a:rPr>
              <a:t>No mostrarse agresivos, ni física ni verbalmente.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2100" kern="0" dirty="0">
              <a:latin typeface="+mn-lt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100" kern="0" dirty="0">
                <a:latin typeface="+mn-lt"/>
              </a:rPr>
              <a:t>No forzar articulaciones. No colocar las rodillas sobre sus miembros, tórax o cualquier otra parte del cuerpo. No situar su cabeza en la proximidad de esquinas o ángulos de muebles. 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None/>
              <a:defRPr/>
            </a:pPr>
            <a:endParaRPr lang="es-ES_tradnl" sz="2100" kern="0" dirty="0">
              <a:latin typeface="+mn-lt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100" kern="0" dirty="0">
                <a:latin typeface="+mn-lt"/>
              </a:rPr>
              <a:t>Controles periódicos de constantes vitales por parte de Enfermería.</a:t>
            </a:r>
            <a:endParaRPr lang="es-ES" sz="21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14563" y="857250"/>
            <a:ext cx="7500937" cy="785813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4600" b="1" dirty="0" smtClean="0">
                <a:solidFill>
                  <a:schemeClr val="accent3">
                    <a:lumMod val="50000"/>
                  </a:schemeClr>
                </a:solidFill>
              </a:rPr>
              <a:t>5.-SEGURIDAD GENERAL</a:t>
            </a:r>
            <a:endParaRPr lang="es-ES" sz="46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03288" y="2357438"/>
            <a:ext cx="777240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kern="0" dirty="0">
                <a:latin typeface="+mn-lt"/>
              </a:rPr>
              <a:t>Las conductas violentas o agresivas, pueden ser mimetizadas por otros usuarios presentes.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kern="0" dirty="0">
                <a:latin typeface="+mn-lt"/>
              </a:rPr>
              <a:t>No pedir ayuda a otros usuarios.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kern="0" dirty="0">
                <a:latin typeface="+mn-lt"/>
              </a:rPr>
              <a:t>Después de resolver la situación se ha de hablar con el resto de usuarios que han estado presentes.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kern="0" dirty="0">
                <a:latin typeface="+mn-lt"/>
              </a:rPr>
              <a:t>Cuidar el entorno.  </a:t>
            </a:r>
            <a:endParaRPr lang="es-ES" sz="26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643063" y="785813"/>
            <a:ext cx="7772400" cy="1357312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5000" b="1" dirty="0" smtClean="0">
                <a:solidFill>
                  <a:schemeClr val="accent3">
                    <a:lumMod val="50000"/>
                  </a:schemeClr>
                </a:solidFill>
              </a:rPr>
              <a:t>6. GARANTIZAR LA OBSERVACIÓN</a:t>
            </a:r>
            <a:endParaRPr lang="es-ES" sz="50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090613" y="291465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La máxima responsabilidad de la seguridad de los usuarios es de los representantes legales técnicos y administrativos.</a:t>
            </a:r>
          </a:p>
          <a:p>
            <a:pPr marL="342900" indent="-342900" algn="just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3200" kern="0" dirty="0">
                <a:latin typeface="+mn-lt"/>
              </a:rPr>
              <a:t>Ha de existir un consenso para garantizar la seguridad. </a:t>
            </a:r>
            <a:endParaRPr lang="es-ES" sz="32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43125" y="285750"/>
            <a:ext cx="7215188" cy="4857750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3800" b="1" dirty="0" smtClean="0">
                <a:solidFill>
                  <a:schemeClr val="accent3">
                    <a:lumMod val="50000"/>
                  </a:schemeClr>
                </a:solidFill>
              </a:rPr>
              <a:t>AISLAMIENTO Y RESTRICCION DE MOVIMIENTOS</a:t>
            </a:r>
            <a:endParaRPr lang="es-ES" sz="38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57250" y="2143125"/>
            <a:ext cx="7315200" cy="380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b="1" kern="0" dirty="0">
                <a:latin typeface="+mn-lt"/>
              </a:rPr>
              <a:t>PAUTAS PARA EL AISLAMIENTO Y SUJECCIÓN.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None/>
              <a:defRPr/>
            </a:pPr>
            <a:endParaRPr lang="es-ES_tradnl" sz="26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El aislamiento y la restricción, están indicadas para prevenir una lesión al paciente si otros métodos  no son efectivos.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No se deberán emplear como castigo o por conveniencia del personal u otros pacientes.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El estado médico o psiquiátrico del paciente debe considerarse.</a:t>
            </a:r>
            <a:endParaRPr lang="es-ES" sz="2200" b="1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11"/>
          <p:cNvSpPr txBox="1">
            <a:spLocks noChangeArrowheads="1"/>
          </p:cNvSpPr>
          <p:nvPr/>
        </p:nvSpPr>
        <p:spPr bwMode="auto">
          <a:xfrm>
            <a:off x="2286000" y="228600"/>
            <a:ext cx="655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819" tIns="13410" rIns="26819" bIns="13410">
            <a:spAutoFit/>
          </a:bodyPr>
          <a:lstStyle>
            <a:lvl1pPr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9382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1393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s-ES" sz="24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99331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57375" y="500063"/>
            <a:ext cx="6753225" cy="1500187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3800" b="1" dirty="0" smtClean="0">
                <a:solidFill>
                  <a:schemeClr val="accent3">
                    <a:lumMod val="50000"/>
                  </a:schemeClr>
                </a:solidFill>
              </a:rPr>
              <a:t>AISLAMIENTO Y RESTRICCION DE MOVIMIENTOS</a:t>
            </a:r>
            <a:endParaRPr lang="es-ES" sz="38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073150" y="1906588"/>
            <a:ext cx="7315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b="1" kern="0" dirty="0">
                <a:latin typeface="+mn-lt"/>
              </a:rPr>
              <a:t>PAUTAS PARA EL AISLAMIENTO Y SUJECCIÓN.</a:t>
            </a:r>
          </a:p>
          <a:p>
            <a:pPr marL="1143000" lvl="2" indent="-2286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None/>
              <a:defRPr/>
            </a:pPr>
            <a:endParaRPr lang="es-ES_tradnl" sz="24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Deben seguirse las directrices escritas por el centro.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Debe estar presente el personal “necesario”.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Una vez tomada la decisión, si es posible, explicar al paciente el procedimiento y las razones y darle la oportunidad de que acuda por su propio pié a la habitación de aislamiento.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None/>
              <a:defRPr/>
            </a:pPr>
            <a:r>
              <a:rPr lang="es-ES_tradnl" sz="2600" b="1" kern="0" dirty="0">
                <a:solidFill>
                  <a:schemeClr val="accent2"/>
                </a:solidFill>
                <a:latin typeface="+mn-lt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71688" y="214313"/>
            <a:ext cx="6700837" cy="1357312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3800" b="1" dirty="0" smtClean="0">
                <a:solidFill>
                  <a:schemeClr val="accent3">
                    <a:lumMod val="50000"/>
                  </a:schemeClr>
                </a:solidFill>
              </a:rPr>
              <a:t>AISLAMIENTO Y RESTRICCION DE MOVIMIENTOS</a:t>
            </a:r>
            <a:endParaRPr lang="es-ES" sz="38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5813" y="1906588"/>
            <a:ext cx="7315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b="1" kern="0" dirty="0">
                <a:latin typeface="+mn-lt"/>
              </a:rPr>
              <a:t>PAUTAS PARA EL AISLAMIENTO Y SUJECCIÓN.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Si el paciente no obedece, cada miembro del personal, deberá coger una extremidad y colocará al paciente contra el suelo.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Llevar al paciente a la sala de aislamiento.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Registrar al paciente y retirar todos los objetos peligrosos; cinturones, agujas, mecheros, relojes... </a:t>
            </a:r>
          </a:p>
          <a:p>
            <a:pPr marL="1143000" lvl="2" indent="-2286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None/>
              <a:defRPr/>
            </a:pPr>
            <a:endParaRPr lang="es-ES_tradnl" sz="2400" b="1" kern="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57375" y="571500"/>
            <a:ext cx="7772400" cy="1214438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3400" b="1" dirty="0" smtClean="0">
                <a:solidFill>
                  <a:schemeClr val="accent3">
                    <a:lumMod val="50000"/>
                  </a:schemeClr>
                </a:solidFill>
              </a:rPr>
              <a:t>AISLAMIENTO Y RESTRICCION DE MOVIMIENTOS</a:t>
            </a:r>
            <a:endParaRPr lang="es-ES" sz="3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28688" y="1928813"/>
            <a:ext cx="7315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b="1" kern="0" dirty="0">
                <a:latin typeface="+mn-lt"/>
              </a:rPr>
              <a:t>PAUTAS PARA EL AISLAMIENTO Y SUJECCIÓN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endParaRPr lang="es-ES_tradnl" sz="26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El terapeuta responsable, verá al paciente durante el primer episodio preferiblemente antes de una hora y como mucho antes de las tres horas, y redactará la prescripción específica para el aislamiento, incluidas las razones de ello, la hora, la fecha y el tiempo máximo autorizado.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None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Si la prescripción del terapeuta responsable expira antes de que pueda liberarse al paciente, se deberá obtener una ampliación.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00188" y="642938"/>
            <a:ext cx="8558212" cy="2786062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3400" b="1" dirty="0" smtClean="0">
                <a:solidFill>
                  <a:schemeClr val="accent3">
                    <a:lumMod val="50000"/>
                  </a:schemeClr>
                </a:solidFill>
              </a:rPr>
              <a:t>AISLAMIENTO Y RESTRICCION DE MOVIMIENTOS</a:t>
            </a:r>
            <a:endParaRPr lang="es-ES" sz="3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44588" y="2000250"/>
            <a:ext cx="7315200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b="1" kern="0" dirty="0">
                <a:latin typeface="+mn-lt"/>
              </a:rPr>
              <a:t>PAUTAS PARA EL AISLAMIENTO Y SUJECCIÓN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Contactar con el terapeuta responsable periódicamente (el terapeuta puede optar por no visitar al paciente).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El terapeuta debe ver al paciente sometido a aislamiento o sujeción cada 12 h.(?).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 Debe realizarse una supervisión a cargo de personal externo a la unidad en caso de que el paciente esté aislado o restringido de forma continuada durante mas de 72h. (?)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solidFill>
                <a:schemeClr val="accent2"/>
              </a:solidFill>
              <a:latin typeface="+mn-lt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None/>
              <a:defRPr/>
            </a:pPr>
            <a:endParaRPr lang="es-ES_tradnl" sz="2600" b="1" kern="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71688" y="285750"/>
            <a:ext cx="6858000" cy="1357313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3800" b="1" dirty="0" smtClean="0">
                <a:solidFill>
                  <a:schemeClr val="accent3">
                    <a:lumMod val="50000"/>
                  </a:schemeClr>
                </a:solidFill>
              </a:rPr>
              <a:t>AISLAMIENTO Y RESTRICCION DE MOVIMIENTOS</a:t>
            </a:r>
            <a:endParaRPr lang="es-ES" sz="38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76288" y="2051050"/>
            <a:ext cx="7467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b="1" kern="0" dirty="0">
                <a:latin typeface="+mn-lt"/>
              </a:rPr>
              <a:t>PAUTAS PARA EL AISLAMIENTO Y SUJECCIÓN.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El personal de enfermería debe observar  al paciente cada 15 minutos  y documentar los observaciones.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El personal de enfermería, debe visitar al paciente al menos cada 2 h.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Las comidas (solo con cuchara), los líquidos y el aseo personal deberán realizarse con precaución.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Controles periódicos de constantes según estado del usuario.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28875" y="214313"/>
            <a:ext cx="6181725" cy="4929187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3400" b="1" dirty="0" smtClean="0">
                <a:solidFill>
                  <a:schemeClr val="accent3">
                    <a:lumMod val="50000"/>
                  </a:schemeClr>
                </a:solidFill>
              </a:rPr>
              <a:t>AISLAMIENTO Y RESTRICCION DE MOVIMIENTOS</a:t>
            </a:r>
            <a:endParaRPr lang="es-ES" sz="3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3250" y="2122488"/>
            <a:ext cx="8001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b="1" kern="0" dirty="0">
                <a:latin typeface="+mn-lt"/>
              </a:rPr>
              <a:t>PAUTAS PARA EL AISLAMIENTO Y SUJECCIÓN.</a:t>
            </a:r>
            <a:endParaRPr lang="es-ES_tradnl" sz="28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Con sujeciones de cuatro miembros. (Prevención de </a:t>
            </a:r>
            <a:r>
              <a:rPr lang="es-ES_tradnl" sz="2200" b="1" kern="0" dirty="0" err="1">
                <a:latin typeface="+mn-lt"/>
              </a:rPr>
              <a:t>tromboembolismos</a:t>
            </a:r>
            <a:r>
              <a:rPr lang="es-ES_tradnl" sz="2200" b="1" kern="0" dirty="0">
                <a:latin typeface="+mn-lt"/>
              </a:rPr>
              <a:t> y edemas por compresión)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Cuando el paciente parezca tranquilo y preparado para procesar la situación, el personal de enfermería, puede intentar aconsejarle. Antes de su liberación el paciente debe estar tranquilo, controlado y dispuesto a reincorporarse a la unidad regular. 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CD0921"/>
              </a:buClr>
              <a:buFont typeface="Wingdings" pitchFamily="2" charset="2"/>
              <a:buNone/>
              <a:defRPr/>
            </a:pPr>
            <a:endParaRPr lang="es-ES_tradnl" sz="2600" b="1" kern="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14563" y="785813"/>
            <a:ext cx="6396037" cy="4357687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_tradnl" sz="3400" b="1" dirty="0" smtClean="0">
                <a:solidFill>
                  <a:schemeClr val="accent3">
                    <a:lumMod val="50000"/>
                  </a:schemeClr>
                </a:solidFill>
              </a:rPr>
              <a:t>AISLAMIENTO Y RESTRICCION DE MOVIMIENTOS</a:t>
            </a:r>
            <a:endParaRPr lang="es-ES" sz="3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9313" y="2266950"/>
            <a:ext cx="7467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spcBef>
                <a:spcPct val="20000"/>
              </a:spcBef>
              <a:buClr>
                <a:srgbClr val="CD0921"/>
              </a:buClr>
              <a:buFontTx/>
              <a:buChar char="•"/>
              <a:defRPr/>
            </a:pPr>
            <a:r>
              <a:rPr lang="es-ES_tradnl" sz="2600" b="1" kern="0" dirty="0">
                <a:latin typeface="+mn-lt"/>
              </a:rPr>
              <a:t>PAUTAS PARA EL AISLAMIENTO Y SUJECCIÓN.</a:t>
            </a:r>
          </a:p>
          <a:p>
            <a:pPr marL="742950" lvl="1" indent="-285750" algn="just"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Cada decisión, observación, medida y cuidado debe documentarse con detalle en el registro o historia del paciente.</a:t>
            </a:r>
          </a:p>
          <a:p>
            <a:pPr marL="742950" lvl="1" indent="-285750" algn="just"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endParaRPr lang="es-ES_tradnl" sz="2200" b="1" kern="0" dirty="0">
              <a:latin typeface="+mn-lt"/>
            </a:endParaRPr>
          </a:p>
          <a:p>
            <a:pPr marL="742950" lvl="1" indent="-285750" algn="just">
              <a:spcBef>
                <a:spcPct val="20000"/>
              </a:spcBef>
              <a:buClr>
                <a:srgbClr val="CD0921"/>
              </a:buClr>
              <a:buFontTx/>
              <a:buChar char="–"/>
              <a:defRPr/>
            </a:pPr>
            <a:r>
              <a:rPr lang="es-ES_tradnl" sz="2200" b="1" kern="0" dirty="0">
                <a:latin typeface="+mn-lt"/>
              </a:rPr>
              <a:t>El personal debe analizar cada aislamiento o sujeción después de cada episodio. </a:t>
            </a:r>
          </a:p>
          <a:p>
            <a:pPr marL="1143000" lvl="2" indent="-228600" algn="just">
              <a:spcBef>
                <a:spcPct val="20000"/>
              </a:spcBef>
              <a:buClr>
                <a:srgbClr val="CD0921"/>
              </a:buClr>
              <a:buFont typeface="Wingdings" pitchFamily="2" charset="2"/>
              <a:buNone/>
              <a:defRPr/>
            </a:pPr>
            <a:endParaRPr lang="es-ES_tradnl" sz="2000" b="1" kern="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14" descr="logo_germans_c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00188" y="285750"/>
            <a:ext cx="7786687" cy="1200150"/>
          </a:xfrm>
        </p:spPr>
        <p:txBody>
          <a:bodyPr anchor="b">
            <a:spAutoFit/>
          </a:bodyPr>
          <a:lstStyle/>
          <a:p>
            <a:pPr algn="ctr" eaLnBrk="1" hangingPunct="1">
              <a:defRPr/>
            </a:pPr>
            <a:r>
              <a:rPr lang="es-ES_tradnl" sz="3600" b="1" dirty="0" smtClean="0">
                <a:solidFill>
                  <a:schemeClr val="accent3">
                    <a:lumMod val="50000"/>
                  </a:schemeClr>
                </a:solidFill>
                <a:latin typeface="Times New Roman" charset="0"/>
              </a:rPr>
              <a:t>AISLAMIENTO Y RESTRICCION DE MOVIMIENTOS</a:t>
            </a:r>
            <a:endParaRPr lang="es-ES" sz="3600" b="1" dirty="0" smtClean="0">
              <a:solidFill>
                <a:schemeClr val="accent3">
                  <a:lumMod val="50000"/>
                </a:schemeClr>
              </a:solidFill>
              <a:latin typeface="Times New Roman" charset="0"/>
            </a:endParaRPr>
          </a:p>
        </p:txBody>
      </p:sp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2571750" y="1643063"/>
            <a:ext cx="3400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_tradnl" sz="2400" b="1">
                <a:latin typeface="Arial Black" pitchFamily="34" charset="0"/>
              </a:rPr>
              <a:t>AUTOEVALUACIÓN</a:t>
            </a:r>
            <a:endParaRPr lang="es-ES" sz="2400" b="1">
              <a:latin typeface="Arial Black" pitchFamily="34" charset="0"/>
            </a:endParaRPr>
          </a:p>
        </p:txBody>
      </p:sp>
      <p:sp>
        <p:nvSpPr>
          <p:cNvPr id="106501" name="Text Box 2"/>
          <p:cNvSpPr txBox="1">
            <a:spLocks noChangeArrowheads="1"/>
          </p:cNvSpPr>
          <p:nvPr/>
        </p:nvSpPr>
        <p:spPr bwMode="auto">
          <a:xfrm>
            <a:off x="1166813" y="2071688"/>
            <a:ext cx="69342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-"/>
            </a:pPr>
            <a:r>
              <a:rPr lang="es-ES_tradnl" sz="2000"/>
              <a:t>¿Pudimos haberlo evitado?.</a:t>
            </a:r>
          </a:p>
          <a:p>
            <a:pPr algn="just" eaLnBrk="1" hangingPunct="1">
              <a:spcBef>
                <a:spcPct val="50000"/>
              </a:spcBef>
              <a:buFontTx/>
              <a:buChar char="-"/>
            </a:pPr>
            <a:endParaRPr lang="es-ES_tradnl" sz="2000"/>
          </a:p>
          <a:p>
            <a:pPr algn="just" eaLnBrk="1" hangingPunct="1">
              <a:spcBef>
                <a:spcPct val="50000"/>
              </a:spcBef>
              <a:buFontTx/>
              <a:buChar char="-"/>
            </a:pPr>
            <a:r>
              <a:rPr lang="es-ES_tradnl" sz="2000"/>
              <a:t>¿Hubo señales previas a la crisis?.</a:t>
            </a:r>
          </a:p>
          <a:p>
            <a:pPr algn="just" eaLnBrk="1" hangingPunct="1">
              <a:spcBef>
                <a:spcPct val="50000"/>
              </a:spcBef>
              <a:buFontTx/>
              <a:buChar char="-"/>
            </a:pPr>
            <a:endParaRPr lang="es-ES_tradnl" sz="2000"/>
          </a:p>
          <a:p>
            <a:pPr algn="just" eaLnBrk="1" hangingPunct="1">
              <a:spcBef>
                <a:spcPct val="50000"/>
              </a:spcBef>
              <a:buFontTx/>
              <a:buChar char="-"/>
            </a:pPr>
            <a:r>
              <a:rPr lang="es-ES_tradnl" sz="2000"/>
              <a:t>¿Encontramos la ayuda necesaria?.</a:t>
            </a:r>
          </a:p>
          <a:p>
            <a:pPr algn="just" eaLnBrk="1" hangingPunct="1">
              <a:spcBef>
                <a:spcPct val="50000"/>
              </a:spcBef>
            </a:pPr>
            <a:endParaRPr lang="es-ES_tradnl" sz="2000"/>
          </a:p>
          <a:p>
            <a:pPr algn="just" eaLnBrk="1" hangingPunct="1">
              <a:spcBef>
                <a:spcPct val="50000"/>
              </a:spcBef>
              <a:buFontTx/>
              <a:buChar char="-"/>
            </a:pPr>
            <a:r>
              <a:rPr lang="es-ES_tradnl" sz="2000"/>
              <a:t>¿Podemos controlar nuestro temor, agresividad y observar una actitud adecuada y firme?</a:t>
            </a:r>
          </a:p>
          <a:p>
            <a:pPr algn="just" eaLnBrk="1" hangingPunct="1">
              <a:spcBef>
                <a:spcPct val="50000"/>
              </a:spcBef>
            </a:pPr>
            <a:endParaRPr lang="es-ES_tradnl" sz="2000"/>
          </a:p>
          <a:p>
            <a:pPr algn="just" eaLnBrk="1" hangingPunct="1">
              <a:spcBef>
                <a:spcPct val="50000"/>
              </a:spcBef>
            </a:pPr>
            <a:r>
              <a:rPr lang="es-ES_tradnl" sz="2000"/>
              <a:t>- ¿Qué podría mejorarse en sucesivas ocasiones?.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371600" y="642938"/>
            <a:ext cx="7772400" cy="523875"/>
          </a:xfrm>
          <a:noFill/>
        </p:spPr>
        <p:txBody>
          <a:bodyPr anchor="b">
            <a:spAutoFit/>
          </a:bodyPr>
          <a:lstStyle/>
          <a:p>
            <a:pPr algn="ctr" eaLnBrk="1" hangingPunct="1"/>
            <a:r>
              <a:rPr lang="es-ES" sz="2800" b="1" smtClean="0">
                <a:latin typeface="Times New Roman" pitchFamily="18" charset="0"/>
              </a:rPr>
              <a:t>SEGURIDAD DE LAS UNIDADES</a:t>
            </a:r>
          </a:p>
        </p:txBody>
      </p:sp>
      <p:sp>
        <p:nvSpPr>
          <p:cNvPr id="107524" name="Rectangle 3"/>
          <p:cNvSpPr>
            <a:spLocks noChangeArrowheads="1"/>
          </p:cNvSpPr>
          <p:nvPr/>
        </p:nvSpPr>
        <p:spPr bwMode="auto">
          <a:xfrm>
            <a:off x="533400" y="1214438"/>
            <a:ext cx="7543800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50000"/>
              </a:spcBef>
            </a:pPr>
            <a:r>
              <a:rPr lang="es-ES_tradnl" sz="2800"/>
              <a:t>- Camas.</a:t>
            </a:r>
          </a:p>
          <a:p>
            <a:pPr algn="l">
              <a:spcBef>
                <a:spcPct val="50000"/>
              </a:spcBef>
            </a:pPr>
            <a:r>
              <a:rPr lang="es-ES_tradnl" sz="2800"/>
              <a:t>- Cristal.</a:t>
            </a:r>
          </a:p>
          <a:p>
            <a:pPr algn="l">
              <a:spcBef>
                <a:spcPct val="50000"/>
              </a:spcBef>
            </a:pPr>
            <a:r>
              <a:rPr lang="es-ES_tradnl" sz="2800"/>
              <a:t>- Sistema de iluminación.</a:t>
            </a:r>
          </a:p>
          <a:p>
            <a:pPr algn="l">
              <a:spcBef>
                <a:spcPct val="50000"/>
              </a:spcBef>
            </a:pPr>
            <a:r>
              <a:rPr lang="es-ES_tradnl" sz="2800"/>
              <a:t>- Detector de humos.</a:t>
            </a:r>
          </a:p>
          <a:p>
            <a:pPr algn="l">
              <a:spcBef>
                <a:spcPct val="50000"/>
              </a:spcBef>
            </a:pPr>
            <a:r>
              <a:rPr lang="es-ES_tradnl" sz="2800"/>
              <a:t>- Calefacción y aire acondicionado.</a:t>
            </a:r>
          </a:p>
          <a:p>
            <a:pPr algn="l">
              <a:spcBef>
                <a:spcPct val="50000"/>
              </a:spcBef>
            </a:pPr>
            <a:r>
              <a:rPr lang="es-ES_tradnl" sz="2800"/>
              <a:t>- Cierre ventanas.</a:t>
            </a:r>
          </a:p>
          <a:p>
            <a:pPr algn="l">
              <a:spcBef>
                <a:spcPct val="50000"/>
              </a:spcBef>
            </a:pPr>
            <a:r>
              <a:rPr lang="es-ES_tradnl" sz="2800"/>
              <a:t>- Circuito de T.V.</a:t>
            </a:r>
          </a:p>
          <a:p>
            <a:pPr algn="l">
              <a:spcBef>
                <a:spcPct val="50000"/>
              </a:spcBef>
            </a:pPr>
            <a:r>
              <a:rPr lang="es-ES_tradnl" sz="2800"/>
              <a:t>- Objetos, utensilios.</a:t>
            </a:r>
            <a:endParaRPr lang="es-E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838200" y="1428750"/>
            <a:ext cx="7772400" cy="4746625"/>
          </a:xfrm>
          <a:noFill/>
        </p:spPr>
        <p:txBody>
          <a:bodyPr>
            <a:spAutoFit/>
          </a:bodyPr>
          <a:lstStyle/>
          <a:p>
            <a:pPr algn="just" eaLnBrk="1" hangingPunct="1"/>
            <a:r>
              <a:rPr lang="es-ES_tradnl" sz="2800" b="1" i="1" smtClean="0"/>
              <a:t>“ El tratamiento de las manifestaciones violentas implica la existencia de unos medios adecuados que podrían resumirse en:</a:t>
            </a:r>
          </a:p>
          <a:p>
            <a:pPr algn="just" eaLnBrk="1" hangingPunct="1"/>
            <a:r>
              <a:rPr lang="es-ES_tradnl" sz="2800" b="1" i="1" smtClean="0"/>
              <a:t>- Adecuación del número y formación del personal terapéutico.</a:t>
            </a:r>
          </a:p>
          <a:p>
            <a:pPr algn="just" eaLnBrk="1" hangingPunct="1"/>
            <a:r>
              <a:rPr lang="es-ES_tradnl" sz="2800" b="1" i="1" smtClean="0"/>
              <a:t>- Espacios físicos adecuados.</a:t>
            </a:r>
          </a:p>
          <a:p>
            <a:pPr algn="just" eaLnBrk="1" hangingPunct="1"/>
            <a:r>
              <a:rPr lang="es-ES_tradnl" sz="2800" b="1" i="1" smtClean="0"/>
              <a:t>-Posibilidad de adecuados tratamientos farmacológicos.</a:t>
            </a:r>
          </a:p>
          <a:p>
            <a:pPr algn="just" eaLnBrk="1" hangingPunct="1"/>
            <a:r>
              <a:rPr lang="es-ES_tradnl" sz="2800" b="1" i="1" smtClean="0"/>
              <a:t>-Posibilidad de investigación de tratamientos alternativos.”</a:t>
            </a:r>
            <a:endParaRPr lang="es-ES_tradnl" sz="24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14" descr="logo_germans_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876925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2000250"/>
            <a:ext cx="7772400" cy="3143250"/>
          </a:xfrm>
        </p:spPr>
        <p:txBody>
          <a:bodyPr/>
          <a:lstStyle/>
          <a:p>
            <a:pPr eaLnBrk="1" hangingPunct="1"/>
            <a:r>
              <a:rPr lang="es-ES_tradnl" i="1" smtClean="0"/>
              <a:t>El personal asistencial no solo tendría que estar bien entrenado para contener la violencia física, sino, y posiblemente sea mas importante, para detectar el potencial de violencia del usuario y los mecanismos que precipitan el paso a la acción. </a:t>
            </a:r>
            <a:endParaRPr lang="es-ES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987675" y="0"/>
            <a:ext cx="5627688" cy="633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sz="4000" smtClean="0"/>
              <a:t>CONCLUSIONES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ES" smtClean="0"/>
          </a:p>
          <a:p>
            <a:pPr algn="ctr"/>
            <a:endParaRPr lang="es-ES" smtClean="0"/>
          </a:p>
          <a:p>
            <a:pPr algn="ctr"/>
            <a:r>
              <a:rPr lang="es-ES" sz="8800" smtClean="0"/>
              <a:t>¿¿¿¿    ????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ES" smtClean="0"/>
              <a:t>EVALUACION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sz="5400" smtClean="0"/>
              <a:t>Gracias por vuestra colaboración.</a:t>
            </a:r>
          </a:p>
          <a:p>
            <a:pPr algn="ctr">
              <a:buFontTx/>
              <a:buNone/>
            </a:pPr>
            <a:endParaRPr lang="es-ES" sz="5400" smtClean="0"/>
          </a:p>
          <a:p>
            <a:pPr algn="ctr"/>
            <a:r>
              <a:rPr lang="es-ES" sz="5400" smtClean="0"/>
              <a:t>jfernandez@pssjd.org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1076</TotalTime>
  <Words>4584</Words>
  <Application>Microsoft Office PowerPoint</Application>
  <PresentationFormat>Presentación en pantalla (4:3)</PresentationFormat>
  <Paragraphs>698</Paragraphs>
  <Slides>108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108</vt:i4>
      </vt:variant>
    </vt:vector>
  </HeadingPairs>
  <TitlesOfParts>
    <vt:vector size="109" baseType="lpstr">
      <vt:lpstr>Default Design</vt:lpstr>
      <vt:lpstr>INTERVENCIÓN EN CRISIS</vt:lpstr>
      <vt:lpstr>                     Estructura del curso</vt:lpstr>
      <vt:lpstr>                   Estructura del curso</vt:lpstr>
      <vt:lpstr>                 Estructura del curso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DERECHOS DE LOS PACIENTES</vt:lpstr>
      <vt:lpstr>DEBERES DE LOS PACIENTES</vt:lpstr>
      <vt:lpstr>Los 20 principios fundamentales y que humanizan a cualquier profesional de la salud mental. </vt:lpstr>
      <vt:lpstr>ESTIGMA – VIOLENCIA – TRASTORNO MENTAL</vt:lpstr>
      <vt:lpstr>ESTIGMA – VIOLENCIA – TRASTORNO MENTAL</vt:lpstr>
      <vt:lpstr>ESTIGMA – VIOLENCIA – TRASTORNO MENTAL</vt:lpstr>
      <vt:lpstr>ESTIGMA – VIOLENCIA – TRASTORNO MENTAL</vt:lpstr>
      <vt:lpstr>                                 DEFINICIÓN</vt:lpstr>
      <vt:lpstr>FUNCIONES EQUIPO DE URGENCIAS</vt:lpstr>
      <vt:lpstr>TIPOS DE PROCEDENCIA/INGRESO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INTERVENCION VERBAL</vt:lpstr>
      <vt:lpstr>INTERVENCION VERBAL</vt:lpstr>
      <vt:lpstr>INTERVENCION VERBAL</vt:lpstr>
      <vt:lpstr>INTERVENCION VERBAL</vt:lpstr>
      <vt:lpstr>INTERVENCION VERBAL</vt:lpstr>
      <vt:lpstr>INTERVENCION VERBAL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ENCUESTA DE VALORACIÓN</vt:lpstr>
      <vt:lpstr>ENCUESTA DE VALORACIÓN</vt:lpstr>
      <vt:lpstr>ENCUESTA DE VALORACIÓN</vt:lpstr>
      <vt:lpstr>ENCUESTA DE VALORACIÓN</vt:lpstr>
      <vt:lpstr>ENCUESTA DE VALORACIÓN</vt:lpstr>
      <vt:lpstr>ENCUESTA DE VALORACIÓN</vt:lpstr>
      <vt:lpstr>ACTITUD</vt:lpstr>
      <vt:lpstr>ACTITUDES:</vt:lpstr>
      <vt:lpstr>ACTITUDES:</vt:lpstr>
      <vt:lpstr>ACTITUDES.</vt:lpstr>
      <vt:lpstr>ACTITUDES:</vt:lpstr>
      <vt:lpstr>ACTITUDES</vt:lpstr>
      <vt:lpstr>ACTITUDES</vt:lpstr>
      <vt:lpstr>ACTITUDES:</vt:lpstr>
      <vt:lpstr>ACTITUDES: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ACTITUDES: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1.-TOMA DE DECISIONES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CONCLUSIONES</vt:lpstr>
      <vt:lpstr>EVALUACION</vt:lpstr>
    </vt:vector>
  </TitlesOfParts>
  <Company>Advantrics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Presentacion Castellano</dc:title>
  <dc:creator>Elena Romero Flores</dc:creator>
  <cp:lastModifiedBy>xavier-pilar</cp:lastModifiedBy>
  <cp:revision>73</cp:revision>
  <dcterms:created xsi:type="dcterms:W3CDTF">2002-08-29T21:11:36Z</dcterms:created>
  <dcterms:modified xsi:type="dcterms:W3CDTF">2012-10-28T19:31:19Z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gsFieldForKWizComTags">
    <vt:lpwstr/>
  </property>
  <property fmtid="{D5CDD505-2E9C-101B-9397-08002B2CF9AE}" pid="3" name="ContentType">
    <vt:lpwstr>Documento</vt:lpwstr>
  </property>
  <property fmtid="{D5CDD505-2E9C-101B-9397-08002B2CF9AE}" pid="4" name="Centro">
    <vt:lpwstr/>
  </property>
  <property fmtid="{D5CDD505-2E9C-101B-9397-08002B2CF9AE}" pid="5" name="Area">
    <vt:lpwstr/>
  </property>
</Properties>
</file>